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3" r:id="rId4"/>
    <p:sldId id="264" r:id="rId5"/>
    <p:sldId id="266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28DC-D446-4E3E-9AF6-B0C92CF41042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F4181-9EFC-4A13-87D8-4D696A030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551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28DC-D446-4E3E-9AF6-B0C92CF41042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F4181-9EFC-4A13-87D8-4D696A030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519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28DC-D446-4E3E-9AF6-B0C92CF41042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F4181-9EFC-4A13-87D8-4D696A030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731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28DC-D446-4E3E-9AF6-B0C92CF41042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F4181-9EFC-4A13-87D8-4D696A030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077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28DC-D446-4E3E-9AF6-B0C92CF41042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F4181-9EFC-4A13-87D8-4D696A030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034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28DC-D446-4E3E-9AF6-B0C92CF41042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F4181-9EFC-4A13-87D8-4D696A030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752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28DC-D446-4E3E-9AF6-B0C92CF41042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F4181-9EFC-4A13-87D8-4D696A030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240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28DC-D446-4E3E-9AF6-B0C92CF41042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F4181-9EFC-4A13-87D8-4D696A030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035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28DC-D446-4E3E-9AF6-B0C92CF41042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F4181-9EFC-4A13-87D8-4D696A030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263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28DC-D446-4E3E-9AF6-B0C92CF41042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F4181-9EFC-4A13-87D8-4D696A030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844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28DC-D446-4E3E-9AF6-B0C92CF41042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F4181-9EFC-4A13-87D8-4D696A030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779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E28DC-D446-4E3E-9AF6-B0C92CF41042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F4181-9EFC-4A13-87D8-4D696A030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21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6783" y="1721507"/>
            <a:ext cx="9144000" cy="2387600"/>
          </a:xfrm>
        </p:spPr>
        <p:txBody>
          <a:bodyPr>
            <a:normAutofit/>
          </a:bodyPr>
          <a:lstStyle/>
          <a:p>
            <a:pPr marL="0" indent="0" fontAlgn="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Семинар-практикум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«Проектирование рабочей программы воспитания дошкольного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образования: организационный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раздел. Часть, формируемая участниками образовательными отношениями»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73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655" y="1542762"/>
            <a:ext cx="11859491" cy="595457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3. Организационный </a:t>
            </a:r>
            <a:r>
              <a:rPr lang="ru-RU" sz="3200" dirty="0" smtClean="0"/>
              <a:t>раздел</a:t>
            </a:r>
            <a:br>
              <a:rPr lang="ru-RU" sz="3200" dirty="0" smtClean="0"/>
            </a:br>
            <a:r>
              <a:rPr lang="ru-RU" sz="3200" b="1" u="sng" dirty="0" smtClean="0"/>
              <a:t>3.8</a:t>
            </a:r>
            <a:r>
              <a:rPr lang="ru-RU" sz="3200" b="1" u="sng" dirty="0"/>
              <a:t>. Часть, формируемая участниками образовательного процесса</a:t>
            </a:r>
            <a:br>
              <a:rPr lang="ru-RU" sz="3200" b="1" u="sng" dirty="0"/>
            </a:br>
            <a:r>
              <a:rPr lang="ru-RU" sz="3200" dirty="0">
                <a:solidFill>
                  <a:prstClr val="black"/>
                </a:solidFill>
              </a:rPr>
              <a:t>Приоритетные направления воспитания с учетом реализуемой основной образовательной программы:  особенности создания условий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8655" y="2826326"/>
            <a:ext cx="11035145" cy="403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/>
              <a:t>Методическое обеспечение</a:t>
            </a:r>
          </a:p>
          <a:p>
            <a:pPr marL="0" indent="0">
              <a:buNone/>
            </a:pPr>
            <a:r>
              <a:rPr lang="ru-RU" b="1" u="sng" dirty="0" smtClean="0"/>
              <a:t>Описание </a:t>
            </a:r>
            <a:r>
              <a:rPr lang="ru-RU" b="1" u="sng" dirty="0" smtClean="0"/>
              <a:t>материально-технического обеспечения</a:t>
            </a:r>
          </a:p>
          <a:p>
            <a:pPr marL="0" indent="0">
              <a:buNone/>
            </a:pPr>
            <a:r>
              <a:rPr lang="ru-RU" b="1" u="sng" dirty="0" smtClean="0"/>
              <a:t>Дидактическое </a:t>
            </a:r>
            <a:r>
              <a:rPr lang="ru-RU" b="1" u="sng" dirty="0" smtClean="0"/>
              <a:t>обеспечение</a:t>
            </a:r>
          </a:p>
          <a:p>
            <a:pPr marL="0" indent="0">
              <a:buNone/>
            </a:pPr>
            <a:r>
              <a:rPr lang="ru-RU" b="1" u="sng" dirty="0" smtClean="0"/>
              <a:t>Психолого-педагогические </a:t>
            </a:r>
            <a:r>
              <a:rPr lang="ru-RU" b="1" u="sng" dirty="0" smtClean="0"/>
              <a:t>условия</a:t>
            </a:r>
          </a:p>
          <a:p>
            <a:pPr marL="0" indent="0">
              <a:buNone/>
            </a:pPr>
            <a:r>
              <a:rPr lang="ru-RU" b="1" u="sng" dirty="0" smtClean="0"/>
              <a:t>Особенности </a:t>
            </a:r>
            <a:r>
              <a:rPr lang="ru-RU" b="1" u="sng" dirty="0" smtClean="0"/>
              <a:t>организации Развивающей предметно-пространственной среды</a:t>
            </a:r>
          </a:p>
          <a:p>
            <a:pPr marL="0" indent="0">
              <a:buNone/>
            </a:pPr>
            <a:r>
              <a:rPr lang="ru-RU" b="1" u="sng" dirty="0" smtClean="0"/>
              <a:t>Календарный </a:t>
            </a:r>
            <a:r>
              <a:rPr lang="ru-RU" b="1" u="sng" dirty="0" smtClean="0"/>
              <a:t>план воспитательной работы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399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5283" y="315310"/>
            <a:ext cx="8610600" cy="331075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ОО «Физическое развитие»</a:t>
            </a:r>
            <a:endParaRPr lang="ru-RU" sz="20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252248" y="646385"/>
          <a:ext cx="11556124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61386">
                  <a:extLst>
                    <a:ext uri="{9D8B030D-6E8A-4147-A177-3AD203B41FA5}">
                      <a16:colId xmlns:a16="http://schemas.microsoft.com/office/drawing/2014/main" val="4161932947"/>
                    </a:ext>
                  </a:extLst>
                </a:gridCol>
                <a:gridCol w="3294738">
                  <a:extLst>
                    <a:ext uri="{9D8B030D-6E8A-4147-A177-3AD203B41FA5}">
                      <a16:colId xmlns:a16="http://schemas.microsoft.com/office/drawing/2014/main" val="2524055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Обязательная</a:t>
                      </a:r>
                      <a:r>
                        <a:rPr lang="ru-RU" baseline="0" dirty="0" smtClean="0"/>
                        <a:t> часть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Часть</a:t>
                      </a:r>
                      <a:r>
                        <a:rPr lang="ru-RU" baseline="0" dirty="0" smtClean="0"/>
                        <a:t>, формируемая участниками образовательных отношений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834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Комплексная программа дошкольного образования «Радуга»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Т.Э. </a:t>
                      </a:r>
                      <a:r>
                        <a:rPr lang="ru-RU" dirty="0" err="1" smtClean="0"/>
                        <a:t>Токаева</a:t>
                      </a:r>
                      <a:r>
                        <a:rPr lang="ru-RU" dirty="0" smtClean="0"/>
                        <a:t> «Будь</a:t>
                      </a:r>
                      <a:r>
                        <a:rPr lang="ru-RU" baseline="0" dirty="0" smtClean="0"/>
                        <a:t> здоров, дошкольник!»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33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dirty="0" smtClean="0"/>
                        <a:t>2-3 года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поддерживать потребность в самостоятельной двигательной активности и обогащать двигательный опыт детей;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обеспечивать необходимый двигательный режим в течение дня;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создавать условия для игр с мячом;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обогащать опыт детей подвижными играми, движением под музыку;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привлекать детей к упражнениям в ходьбе, беге, прыжках, равновесии, лазанье, ползании, </a:t>
                      </a:r>
                      <a:r>
                        <a:rPr lang="ru-RU" dirty="0" err="1" smtClean="0"/>
                        <a:t>подлезании</a:t>
                      </a:r>
                      <a:r>
                        <a:rPr lang="ru-RU" dirty="0" smtClean="0"/>
                        <a:t>, а также катании, бросании, метании;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побуждать детей к движениям, обеспечивающим нагрузку на разные группы мышц;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формировать основы культуры здоровья; прививать простейшие культурно-гигиенические навыки и навыки самообслуживания;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приучать детей отличать предметы индивидуального пользования (расчёска, зубная щётка, стаканчик для полоскания рта и т. п.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dirty="0" smtClean="0"/>
                        <a:t>Акцент делается на организационные</a:t>
                      </a:r>
                      <a:r>
                        <a:rPr lang="ru-RU" baseline="0" dirty="0" smtClean="0"/>
                        <a:t> условия – режим дня, режим проветривания и т.д.</a:t>
                      </a:r>
                      <a:endParaRPr lang="ru-RU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Основная идея:</a:t>
                      </a: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Формирования системы осознанного отношений ребенка к своему "физическому Я", здоровью и физической культуре как общечеловеческим ценностям.</a:t>
                      </a:r>
                      <a:r>
                        <a:rPr lang="ru-RU" dirty="0" smtClean="0"/>
                        <a:t/>
                      </a:r>
                      <a:br>
                        <a:rPr lang="ru-RU" dirty="0" smtClean="0"/>
                      </a:b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529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9412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5283" y="315310"/>
            <a:ext cx="8610600" cy="331075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ОО «Художественно-эстетическое развитие»</a:t>
            </a:r>
            <a:endParaRPr lang="ru-RU" sz="20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252248" y="646385"/>
          <a:ext cx="11556124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61386">
                  <a:extLst>
                    <a:ext uri="{9D8B030D-6E8A-4147-A177-3AD203B41FA5}">
                      <a16:colId xmlns:a16="http://schemas.microsoft.com/office/drawing/2014/main" val="4161932947"/>
                    </a:ext>
                  </a:extLst>
                </a:gridCol>
                <a:gridCol w="3294738">
                  <a:extLst>
                    <a:ext uri="{9D8B030D-6E8A-4147-A177-3AD203B41FA5}">
                      <a16:colId xmlns:a16="http://schemas.microsoft.com/office/drawing/2014/main" val="2524055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Обязательная</a:t>
                      </a:r>
                      <a:r>
                        <a:rPr lang="ru-RU" baseline="0" dirty="0" smtClean="0"/>
                        <a:t> часть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Часть</a:t>
                      </a:r>
                      <a:r>
                        <a:rPr lang="ru-RU" baseline="0" dirty="0" smtClean="0"/>
                        <a:t>, формируемая участниками образовательных отношений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834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Комплексная программа дошкольного образования «Радуга»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Гризик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Т.И. Познавательное развитие детей 2-8 лет: мир природы и мир человека. Методическое пособие для воспитателя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Доронова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Т.Н.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Изобразительная деятельность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И.А. Лыкова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«Цветные</a:t>
                      </a:r>
                      <a:r>
                        <a:rPr lang="ru-RU" baseline="0" dirty="0" smtClean="0"/>
                        <a:t> ладошки»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33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dirty="0" smtClean="0"/>
                        <a:t>- способствовать становлению целенаправленности деятельности ребёнка: в продуктивных видах (рисовании, лепке, конструировании) помогать ребёнку формулировать и реализовывать свою собственную цель, соответствующую его личным интересам и отражающую его эмоциональные впечатления;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знакомить с разнообразными изобразительными и конструктивными материалами, создавать условия для их самостоятельного исследования (краски, мелки, фломастеры, пластилин, бумага различной фактуры, кисти, штампы и т. п.)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Основная идея:</a:t>
                      </a: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Формирования</a:t>
                      </a: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эстетического отношения к муру через амплификацию изобразительной деятельности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dirty="0" smtClean="0"/>
                        <a:t/>
                      </a:r>
                      <a:br>
                        <a:rPr lang="ru-RU" dirty="0" smtClean="0"/>
                      </a:b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529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4678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655" y="1542762"/>
            <a:ext cx="11859491" cy="595457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3. Организационный </a:t>
            </a:r>
            <a:r>
              <a:rPr lang="ru-RU" sz="3200" dirty="0" smtClean="0"/>
              <a:t>раздел</a:t>
            </a:r>
            <a:br>
              <a:rPr lang="ru-RU" sz="3200" dirty="0" smtClean="0"/>
            </a:br>
            <a:r>
              <a:rPr lang="ru-RU" sz="3200" b="1" u="sng" dirty="0" smtClean="0"/>
              <a:t>3.8</a:t>
            </a:r>
            <a:r>
              <a:rPr lang="ru-RU" sz="3200" b="1" u="sng" dirty="0"/>
              <a:t>. Часть, формируемая участниками образовательного процесса</a:t>
            </a:r>
            <a:br>
              <a:rPr lang="ru-RU" sz="3200" b="1" u="sng" dirty="0"/>
            </a:br>
            <a:r>
              <a:rPr lang="ru-RU" sz="3200" dirty="0">
                <a:solidFill>
                  <a:prstClr val="black"/>
                </a:solidFill>
              </a:rPr>
              <a:t>Приоритетные направления воспитания с учетом реализуемой основной образовательной программы:  особенности создания условий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8655" y="2507671"/>
            <a:ext cx="11035145" cy="403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/>
              <a:t>Методическое обеспечение</a:t>
            </a:r>
          </a:p>
          <a:p>
            <a:pPr marL="0" indent="0">
              <a:buNone/>
            </a:pPr>
            <a:r>
              <a:rPr lang="ru-RU" b="1" u="sng" dirty="0" smtClean="0"/>
              <a:t>Описание </a:t>
            </a:r>
            <a:r>
              <a:rPr lang="ru-RU" b="1" u="sng" dirty="0" smtClean="0"/>
              <a:t>материально-технического обеспечения</a:t>
            </a:r>
          </a:p>
          <a:p>
            <a:pPr marL="0" indent="0">
              <a:buNone/>
            </a:pPr>
            <a:r>
              <a:rPr lang="ru-RU" b="1" u="sng" dirty="0" smtClean="0"/>
              <a:t>Дидактическое </a:t>
            </a:r>
            <a:r>
              <a:rPr lang="ru-RU" b="1" u="sng" dirty="0" smtClean="0"/>
              <a:t>обеспечение</a:t>
            </a:r>
          </a:p>
          <a:p>
            <a:pPr marL="0" indent="0">
              <a:buNone/>
            </a:pPr>
            <a:r>
              <a:rPr lang="ru-RU" b="1" u="sng" dirty="0" smtClean="0"/>
              <a:t>Психолого-педагогические </a:t>
            </a:r>
            <a:r>
              <a:rPr lang="ru-RU" b="1" u="sng" dirty="0" smtClean="0"/>
              <a:t>условия</a:t>
            </a:r>
          </a:p>
          <a:p>
            <a:pPr marL="0" indent="0">
              <a:buNone/>
            </a:pPr>
            <a:r>
              <a:rPr lang="ru-RU" b="1" u="sng" dirty="0" smtClean="0"/>
              <a:t>Особенности </a:t>
            </a:r>
            <a:r>
              <a:rPr lang="ru-RU" b="1" u="sng" dirty="0" smtClean="0"/>
              <a:t>организации Развивающей предметно-пространственной </a:t>
            </a:r>
            <a:r>
              <a:rPr lang="ru-RU" b="1" u="sng" dirty="0" smtClean="0"/>
              <a:t>среды</a:t>
            </a:r>
          </a:p>
          <a:p>
            <a:pPr marL="0" indent="0">
              <a:buNone/>
            </a:pPr>
            <a:r>
              <a:rPr lang="ru-RU" b="1" u="sng" dirty="0"/>
              <a:t>Социальное партнерство ДОО с социальным </a:t>
            </a:r>
            <a:r>
              <a:rPr lang="ru-RU" b="1" u="sng" dirty="0" smtClean="0"/>
              <a:t>окружением</a:t>
            </a:r>
            <a:endParaRPr lang="ru-RU" b="1" u="sng" dirty="0" smtClean="0"/>
          </a:p>
          <a:p>
            <a:pPr marL="0" indent="0">
              <a:buNone/>
            </a:pPr>
            <a:r>
              <a:rPr lang="ru-RU" b="1" u="sng" dirty="0" smtClean="0"/>
              <a:t>Календарный </a:t>
            </a:r>
            <a:r>
              <a:rPr lang="ru-RU" b="1" u="sng" dirty="0" smtClean="0"/>
              <a:t>план воспитательной работы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805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363</Words>
  <Application>Microsoft Office PowerPoint</Application>
  <PresentationFormat>Широкоэкранный</PresentationFormat>
  <Paragraphs>44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Семинар-практикум «Проектирование рабочей программы воспитания дошкольного образования: организационный раздел. Часть, формируемая участниками образовательными отношениями»</vt:lpstr>
      <vt:lpstr>3. Организационный раздел 3.8. Часть, формируемая участниками образовательного процесса Приоритетные направления воспитания с учетом реализуемой основной образовательной программы:  особенности создания условий </vt:lpstr>
      <vt:lpstr>ОО «Физическое развитие»</vt:lpstr>
      <vt:lpstr>ОО «Художественно-эстетическое развитие»</vt:lpstr>
      <vt:lpstr>3. Организационный раздел 3.8. Часть, формируемая участниками образовательного процесса Приоритетные направления воспитания с учетом реализуемой основной образовательной программы:  особенности создания условий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Семинар-практикум «Проектирование рабочей программы воспитания дошкольного образования: организационный раздел. Обязательная часть»</dc:title>
  <dc:creator>Пользователь</dc:creator>
  <cp:lastModifiedBy>User</cp:lastModifiedBy>
  <cp:revision>6</cp:revision>
  <dcterms:created xsi:type="dcterms:W3CDTF">2021-11-07T02:35:25Z</dcterms:created>
  <dcterms:modified xsi:type="dcterms:W3CDTF">2021-11-25T17:06:00Z</dcterms:modified>
</cp:coreProperties>
</file>