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9"/>
  </p:notesMasterIdLst>
  <p:sldIdLst>
    <p:sldId id="257" r:id="rId2"/>
    <p:sldId id="262" r:id="rId3"/>
    <p:sldId id="279" r:id="rId4"/>
    <p:sldId id="264" r:id="rId5"/>
    <p:sldId id="280" r:id="rId6"/>
    <p:sldId id="265" r:id="rId7"/>
    <p:sldId id="270" r:id="rId8"/>
    <p:sldId id="281" r:id="rId9"/>
    <p:sldId id="282" r:id="rId10"/>
    <p:sldId id="283" r:id="rId11"/>
    <p:sldId id="284" r:id="rId12"/>
    <p:sldId id="272" r:id="rId13"/>
    <p:sldId id="273" r:id="rId14"/>
    <p:sldId id="285" r:id="rId15"/>
    <p:sldId id="286" r:id="rId16"/>
    <p:sldId id="266" r:id="rId17"/>
    <p:sldId id="301" r:id="rId18"/>
    <p:sldId id="302" r:id="rId19"/>
    <p:sldId id="303" r:id="rId20"/>
    <p:sldId id="295" r:id="rId21"/>
    <p:sldId id="300" r:id="rId22"/>
    <p:sldId id="267" r:id="rId23"/>
    <p:sldId id="268" r:id="rId24"/>
    <p:sldId id="269" r:id="rId25"/>
    <p:sldId id="287" r:id="rId26"/>
    <p:sldId id="277" r:id="rId27"/>
    <p:sldId id="261" r:id="rId28"/>
  </p:sldIdLst>
  <p:sldSz cx="12192000" cy="6858000"/>
  <p:notesSz cx="6761163" cy="98821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4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761" y="0"/>
            <a:ext cx="2929837" cy="494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ECDEEA3-8581-44D8-9B04-5D5058EEC5D8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1363"/>
            <a:ext cx="6586537" cy="3705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694039"/>
            <a:ext cx="5408930" cy="444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6364"/>
            <a:ext cx="2929837" cy="494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761" y="9386364"/>
            <a:ext cx="2929837" cy="494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1E65980F-A3FC-4413-B8AC-EF744DB9A7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15925" y="1235075"/>
            <a:ext cx="5929313" cy="3335338"/>
          </a:xfrm>
          <a:ln/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>
          <a:xfrm>
            <a:off x="676117" y="4755803"/>
            <a:ext cx="5408930" cy="3891112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17411" name="Номер слайда 3"/>
          <p:cNvSpPr txBox="1">
            <a:spLocks noGrp="1"/>
          </p:cNvSpPr>
          <p:nvPr/>
        </p:nvSpPr>
        <p:spPr bwMode="auto">
          <a:xfrm>
            <a:off x="3829761" y="9386364"/>
            <a:ext cx="2929837" cy="495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E4039A93-6959-43B4-8F53-665C897B1A52}" type="slidenum">
              <a:rPr lang="ru-RU" sz="1200">
                <a:latin typeface="+mn-lt"/>
              </a:rPr>
              <a:pPr algn="r">
                <a:defRPr/>
              </a:pPr>
              <a:t>7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98ECD-8588-49A8-BB71-9A95A0EC9A22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3DB06-B785-4D65-9D64-9E50DFBB3A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676D6-8FF3-4121-880D-4FE7D18AB1B8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4D299-FD15-4FA1-8E91-97C6A9B5B9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F3996-30DA-48CA-859B-6DD527659E1B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286E3-0C51-4A84-BDB6-57FF50701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87E8E-AAA5-4BFC-9FEE-42843767E98A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99231-2D9A-4032-B6C3-4EA1209943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2DE24-FD62-4A9F-BBC2-DD9C62C44DE0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23056-CE15-4F46-A42C-8562F4C013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CA97C-E261-40B3-8ECC-ACE7D5F57C72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160CC-89A5-44A1-91D2-03E645ED8D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89D2E-3896-435A-AF00-3DD27AF18EFE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73D62-5E18-4674-A37A-61A98B9DC5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404018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138" y="6459538"/>
            <a:ext cx="2619375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24D5684B-B6B9-4FDB-8836-93F9965999B8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38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B3FD90D-3EEE-44B0-ABA8-CF9A44A29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A8216-F6F0-4F93-85E9-E099C644C09A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68084-A7DE-4EA8-BEE9-1EC1749C8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942C7-3FA6-43C1-AA8B-DEEDD042CFDC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0E61A-F497-430A-B7E6-65895FEA8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919A5-B827-4157-802D-06ED14ABDB79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14B85-8037-4D71-9799-DC3B938DAC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963" y="1846263"/>
            <a:ext cx="100584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3" y="6459538"/>
            <a:ext cx="247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A388D72-DE21-4D0D-B8EF-4E321F2E46D7}" type="datetimeFigureOut">
              <a:rPr lang="ru-RU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75" y="6459538"/>
            <a:ext cx="4822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1238" y="6459538"/>
            <a:ext cx="1311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73AA84D-EC55-4DA4-A6DC-6FA87F8D2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800" y="1738313"/>
            <a:ext cx="99663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75" r:id="rId8"/>
    <p:sldLayoutId id="2147483676" r:id="rId9"/>
    <p:sldLayoutId id="2147483667" r:id="rId10"/>
    <p:sldLayoutId id="2147483677" r:id="rId11"/>
  </p:sldLayoutIdLst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Заседание МОЦ №2 </a:t>
            </a:r>
            <a:r>
              <a:rPr lang="ru-RU" altLang="ru-RU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(20.06.2024 г.)</a:t>
            </a:r>
            <a:br>
              <a:rPr lang="ru-RU" altLang="ru-RU" sz="4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itchFamily="34" charset="0"/>
                <a:cs typeface="Times New Roman" pitchFamily="18" charset="0"/>
              </a:rPr>
            </a:b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4338" name="Объект 4"/>
          <p:cNvSpPr>
            <a:spLocks noGrp="1"/>
          </p:cNvSpPr>
          <p:nvPr>
            <p:ph idx="1"/>
          </p:nvPr>
        </p:nvSpPr>
        <p:spPr>
          <a:xfrm>
            <a:off x="838200" y="1219200"/>
            <a:ext cx="10785475" cy="5235575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3600" b="1">
                <a:latin typeface="Arial Narrow" pitchFamily="34" charset="0"/>
              </a:rPr>
              <a:t>Повестка:</a:t>
            </a:r>
          </a:p>
          <a:p>
            <a:pPr marL="0" indent="0">
              <a:buFont typeface="Calibri Light"/>
              <a:buAutoNum type="arabicPeriod"/>
            </a:pPr>
            <a:r>
              <a:rPr lang="ru-RU" sz="2800">
                <a:latin typeface="Arial Narrow" pitchFamily="34" charset="0"/>
              </a:rPr>
              <a:t> </a:t>
            </a:r>
            <a:r>
              <a:rPr lang="ru-RU" sz="2800">
                <a:solidFill>
                  <a:schemeClr val="tx1"/>
                </a:solidFill>
                <a:latin typeface="Arial Narrow" pitchFamily="34" charset="0"/>
              </a:rPr>
              <a:t>Анализ ситуации по показателям занятости обучающихся в ДО за 1 полугодие 2024 г. </a:t>
            </a:r>
            <a:r>
              <a:rPr lang="ru-RU" sz="2800" i="1">
                <a:solidFill>
                  <a:schemeClr val="tx1"/>
                </a:solidFill>
                <a:latin typeface="Arial Narrow" pitchFamily="34" charset="0"/>
              </a:rPr>
              <a:t>(Чечихина С.С.)</a:t>
            </a:r>
          </a:p>
          <a:p>
            <a:pPr marL="0" indent="0">
              <a:buFont typeface="Calibri Light"/>
              <a:buAutoNum type="arabicPeriod"/>
            </a:pPr>
            <a:r>
              <a:rPr lang="ru-RU" sz="2800">
                <a:solidFill>
                  <a:schemeClr val="tx1"/>
                </a:solidFill>
                <a:latin typeface="Arial Narrow" pitchFamily="34" charset="0"/>
              </a:rPr>
              <a:t> Анализ заполнения АЭС «ЭПОС.Дополнительное образование» </a:t>
            </a:r>
            <a:r>
              <a:rPr lang="ru-RU" sz="2800" i="1">
                <a:solidFill>
                  <a:schemeClr val="tx1"/>
                </a:solidFill>
                <a:latin typeface="Arial Narrow" pitchFamily="34" charset="0"/>
              </a:rPr>
              <a:t>(Михайлова К.А.)</a:t>
            </a:r>
          </a:p>
          <a:p>
            <a:pPr marL="0" indent="0">
              <a:buFont typeface="Calibri Light"/>
              <a:buAutoNum type="arabicPeriod"/>
            </a:pPr>
            <a:r>
              <a:rPr lang="ru-RU" sz="2800">
                <a:solidFill>
                  <a:schemeClr val="tx1"/>
                </a:solidFill>
                <a:latin typeface="Arial Narrow" pitchFamily="34" charset="0"/>
              </a:rPr>
              <a:t> Об охвате детей в возрасте от 5 до 18 лет </a:t>
            </a:r>
            <a:r>
              <a:rPr lang="ru-RU" sz="2800" i="1">
                <a:solidFill>
                  <a:schemeClr val="tx1"/>
                </a:solidFill>
                <a:latin typeface="Arial Narrow" pitchFamily="34" charset="0"/>
              </a:rPr>
              <a:t>с ОВЗ, детей группы риска и детей, находящихся в СОП, в дополнительном образовании (Михайлова К.А.)</a:t>
            </a:r>
          </a:p>
          <a:p>
            <a:pPr marL="0" indent="0">
              <a:buFont typeface="Calibri Light"/>
              <a:buAutoNum type="arabicPeriod"/>
            </a:pPr>
            <a:r>
              <a:rPr lang="ru-RU" sz="2800">
                <a:solidFill>
                  <a:schemeClr val="tx1"/>
                </a:solidFill>
                <a:latin typeface="Arial Narrow" pitchFamily="34" charset="0"/>
              </a:rPr>
              <a:t> Подведение итогов работы МОЦ в 2024-2025 учебном году </a:t>
            </a:r>
            <a:r>
              <a:rPr lang="ru-RU" sz="2800" i="1">
                <a:solidFill>
                  <a:schemeClr val="tx1"/>
                </a:solidFill>
                <a:latin typeface="Arial Narrow" pitchFamily="34" charset="0"/>
              </a:rPr>
              <a:t>(Чечихина С.С.)</a:t>
            </a:r>
          </a:p>
          <a:p>
            <a:pPr marL="0" indent="0"/>
            <a:endParaRPr lang="ru-RU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928688" y="623888"/>
            <a:ext cx="10839450" cy="26320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1. Анализ ситуации по показателям занятости обучающихся в ДО                    за 1 полугодие 2024 г. </a:t>
            </a:r>
          </a:p>
        </p:txBody>
      </p:sp>
      <p:sp>
        <p:nvSpPr>
          <p:cNvPr id="15362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1323975" y="4044950"/>
            <a:ext cx="10515600" cy="1987550"/>
          </a:xfrm>
        </p:spPr>
        <p:txBody>
          <a:bodyPr/>
          <a:lstStyle/>
          <a:p>
            <a:pPr algn="r" defTabSz="45720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1"/>
                </a:solidFill>
                <a:latin typeface="Arial Narrow" pitchFamily="34" charset="0"/>
              </a:rPr>
              <a:t>Результаты собеседования по итогам 1 полугодия.</a:t>
            </a:r>
          </a:p>
          <a:p>
            <a:pPr algn="r" defTabSz="45720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1"/>
                </a:solidFill>
                <a:latin typeface="Arial Narrow" pitchFamily="34" charset="0"/>
              </a:rPr>
              <a:t>Анализ выполнения прогнозных значений.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8731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Arial Narrow" pitchFamily="34" charset="0"/>
              </a:rPr>
              <a:t>Количество и доля обучающихся, занимающихся </a:t>
            </a:r>
            <a:b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Arial Narrow" pitchFamily="34" charset="0"/>
              </a:rPr>
            </a:b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Arial Narrow" pitchFamily="34" charset="0"/>
              </a:rPr>
              <a:t>в системе дополнительного образования по уровням обучения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Arial Narrow" pitchFamily="34" charset="0"/>
            </a:endParaRPr>
          </a:p>
        </p:txBody>
      </p:sp>
      <p:graphicFrame>
        <p:nvGraphicFramePr>
          <p:cNvPr id="16483" name="Group 99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27438099"/>
              </p:ext>
            </p:extLst>
          </p:nvPr>
        </p:nvGraphicFramePr>
        <p:xfrm>
          <a:off x="460628" y="873125"/>
          <a:ext cx="11270745" cy="4968787"/>
        </p:xfrm>
        <a:graphic>
          <a:graphicData uri="http://schemas.openxmlformats.org/drawingml/2006/table">
            <a:tbl>
              <a:tblPr/>
              <a:tblGrid>
                <a:gridCol w="474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3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8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2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721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№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ОО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 классы, </a:t>
                      </a:r>
                    </a:p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чел.,%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5-9 классы, </a:t>
                      </a:r>
                    </a:p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чел.,%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10-11 классы, </a:t>
                      </a:r>
                    </a:p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чел.,%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«Куединская СОШ №1 им. П.П. Балахнина» 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(92%)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 (79%)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(57%)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«Куединская СОШ №2-БШ» 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 (77%)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 (67%)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(63%)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«Большегондырская СОШ»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(100%)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(68%)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(100%)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«Большеусинская СОШ»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(87%)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(79%)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(66%)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«Большекустовская СОШ»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(76%)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 (92%)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(78%)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«Ошьинская СОШ-БШ»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(100%)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(91%)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(69%)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«Бикбардинская ООШ»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(100%)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(100%)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«Госконзаводская ООШ»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(100%)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(90%)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«Старо-Шагиртская ООШ»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(100%)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(41%)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«Большеусинская С(К)ОШ»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(71%)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(84%)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52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Прогнозные показатели (краевые)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1227 чел. 94%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1326 чел. 76%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чел. 66%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411" name="Дата 3"/>
          <p:cNvSpPr txBox="1">
            <a:spLocks noGrp="1"/>
          </p:cNvSpPr>
          <p:nvPr/>
        </p:nvSpPr>
        <p:spPr bwMode="auto">
          <a:xfrm>
            <a:off x="1096963" y="6459538"/>
            <a:ext cx="24733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0225D467-5D1A-496B-BCBD-E3FF69C702BC}" type="datetime1">
              <a:rPr lang="ru-RU" sz="1200">
                <a:solidFill>
                  <a:srgbClr val="FFFFFF"/>
                </a:solidFill>
                <a:latin typeface="Calibri" pitchFamily="34" charset="0"/>
              </a:rPr>
              <a:pPr/>
              <a:t>21.06.2024</a:t>
            </a:fld>
            <a:endParaRPr lang="ru-RU" sz="12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412" name="Номер слайда 4"/>
          <p:cNvSpPr txBox="1">
            <a:spLocks noGrp="1"/>
          </p:cNvSpPr>
          <p:nvPr/>
        </p:nvSpPr>
        <p:spPr bwMode="auto">
          <a:xfrm>
            <a:off x="9901238" y="6459538"/>
            <a:ext cx="13112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135B7AD-5641-4CC9-862B-FDEFDF1BE614}" type="slidenum">
              <a:rPr lang="ru-RU" sz="1200">
                <a:solidFill>
                  <a:srgbClr val="FFFFFF"/>
                </a:solidFill>
                <a:latin typeface="Calibri" pitchFamily="34" charset="0"/>
              </a:rPr>
              <a:pPr algn="r"/>
              <a:t>3</a:t>
            </a:fld>
            <a:endParaRPr lang="ru-RU" sz="120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93675"/>
            <a:ext cx="12192000" cy="914400"/>
          </a:xfrm>
        </p:spPr>
        <p:txBody>
          <a:bodyPr anchor="t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002060"/>
                </a:solidFill>
                <a:latin typeface="+mn-lt"/>
              </a:rPr>
              <a:t>Анализ достижения прогнозные значения показателей муниципальной системы управления качеством образования в Куединском МО</a:t>
            </a:r>
            <a:endParaRPr lang="ru-RU" sz="2600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20523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509125"/>
              </p:ext>
            </p:extLst>
          </p:nvPr>
        </p:nvGraphicFramePr>
        <p:xfrm>
          <a:off x="352425" y="993631"/>
          <a:ext cx="11487150" cy="4901184"/>
        </p:xfrm>
        <a:graphic>
          <a:graphicData uri="http://schemas.openxmlformats.org/drawingml/2006/table">
            <a:tbl>
              <a:tblPr/>
              <a:tblGrid>
                <a:gridCol w="38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5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07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Прогнозные значения 2024 г.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Фактические значения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Вывод 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детей в возрасте от 5 до 18 лет, охваченных дополнительным образованием, % </a:t>
                      </a: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(ФП «Успех каждого ребенка», Концепции развития ДО детей до 2030 года)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78%↓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выполнен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обучающихся 1-4 классов, занимающихся в системе дополнительного образования, в том числе получающих дополнительное образование на базе образовательной организации, %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94%↑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обучающихся 5-9 классов, занимающихся   в системе дополнительного образования, в том числе получающих дополнительное образование на базе образовательной организации, %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76%↓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обучающихся 10, 11 классов, занимающихся в системе дополнительного образования, в том числе получающих дополнительное образование на базе образовательной организации, %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66%↑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435" name="Прямоугольник 3"/>
          <p:cNvSpPr>
            <a:spLocks noChangeArrowheads="1"/>
          </p:cNvSpPr>
          <p:nvPr/>
        </p:nvSpPr>
        <p:spPr bwMode="auto">
          <a:xfrm>
            <a:off x="0" y="6005513"/>
            <a:ext cx="1194276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↑ -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Показатель повысился в сравнении с прошлым годом         ↓ - Показатель понизился в сравнении с прошлым годом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8731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Arial Narrow" pitchFamily="34" charset="0"/>
              </a:rPr>
              <a:t>Количество и доля обучающихся, </a:t>
            </a:r>
            <a:b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Arial Narrow" pitchFamily="34" charset="0"/>
              </a:rPr>
            </a:b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Arial Narrow" pitchFamily="34" charset="0"/>
              </a:rPr>
              <a:t>посещающих занятия по техническому творчеству по уровням образования 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Arial Narrow" pitchFamily="34" charset="0"/>
            </a:endParaRPr>
          </a:p>
        </p:txBody>
      </p:sp>
      <p:graphicFrame>
        <p:nvGraphicFramePr>
          <p:cNvPr id="16483" name="Group 99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30068887"/>
              </p:ext>
            </p:extLst>
          </p:nvPr>
        </p:nvGraphicFramePr>
        <p:xfrm>
          <a:off x="872836" y="995357"/>
          <a:ext cx="10612584" cy="4897824"/>
        </p:xfrm>
        <a:graphic>
          <a:graphicData uri="http://schemas.openxmlformats.org/drawingml/2006/table">
            <a:tbl>
              <a:tblPr/>
              <a:tblGrid>
                <a:gridCol w="454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4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1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1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№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ОО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 классы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чел.,%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5-9 классы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чел.,%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10-11 классы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-635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чел.,%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«Куединская СОШ №1 им. П.П. Балахнина» 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 (72%)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394 (68%)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(23%)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«Куединская СОШ №2-БШ» 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(14%)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(13%)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«Большегондырская СОШ»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(35%)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(19%)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«Большеусинская СОШ»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(33%)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(28%)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«Большекустовская СОШ»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(65%)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(18%)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(16%)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«Ошьинская СОШ-БШ»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(24%)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(4%)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«Бикбардинская ООШ»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</a:t>
                      </a:r>
                      <a:r>
                        <a:rPr kumimoji="0" 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Госконзаводская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ООШ»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(100%)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(50%)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«Старо-Шагиртская ООШ»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(100%)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(41%)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МБОУ «Большеусинская С(К)ОШ»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(6%)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(26%)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Прогнозные показатели (краевые)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554 (43%)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581 (33%)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(11%)</a:t>
                      </a:r>
                    </a:p>
                  </a:txBody>
                  <a:tcPr marL="48340" marR="4834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459" name="Дата 3"/>
          <p:cNvSpPr txBox="1">
            <a:spLocks noGrp="1"/>
          </p:cNvSpPr>
          <p:nvPr/>
        </p:nvSpPr>
        <p:spPr bwMode="auto">
          <a:xfrm>
            <a:off x="1096963" y="6459538"/>
            <a:ext cx="24733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41E60AF9-C704-4BFA-A645-E4EE2AA4855E}" type="datetime1">
              <a:rPr lang="ru-RU" sz="1200">
                <a:solidFill>
                  <a:srgbClr val="FFFFFF"/>
                </a:solidFill>
                <a:latin typeface="Calibri" pitchFamily="34" charset="0"/>
              </a:rPr>
              <a:pPr/>
              <a:t>21.06.2024</a:t>
            </a:fld>
            <a:endParaRPr lang="ru-RU" sz="12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9460" name="Номер слайда 4"/>
          <p:cNvSpPr txBox="1">
            <a:spLocks noGrp="1"/>
          </p:cNvSpPr>
          <p:nvPr/>
        </p:nvSpPr>
        <p:spPr bwMode="auto">
          <a:xfrm>
            <a:off x="9901238" y="6459538"/>
            <a:ext cx="13112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09B8892-336F-4E38-9B8F-6625E41B7864}" type="slidenum">
              <a:rPr lang="ru-RU" sz="1200">
                <a:solidFill>
                  <a:srgbClr val="FFFFFF"/>
                </a:solidFill>
                <a:latin typeface="Calibri" pitchFamily="34" charset="0"/>
              </a:rPr>
              <a:pPr algn="r"/>
              <a:t>5</a:t>
            </a:fld>
            <a:endParaRPr lang="ru-RU" sz="120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71488" y="260350"/>
            <a:ext cx="11360150" cy="792163"/>
          </a:xfrm>
        </p:spPr>
        <p:txBody>
          <a:bodyPr anchor="t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002060"/>
                </a:solidFill>
                <a:latin typeface="+mn-lt"/>
              </a:rPr>
              <a:t>Анализ достижения прогнозные значения показателей муниципальной системы управления качеством образования в Куединском МО</a:t>
            </a:r>
            <a:endParaRPr lang="ru-RU" sz="2600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21539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55676"/>
              </p:ext>
            </p:extLst>
          </p:nvPr>
        </p:nvGraphicFramePr>
        <p:xfrm>
          <a:off x="471488" y="1231805"/>
          <a:ext cx="11487150" cy="4206240"/>
        </p:xfrm>
        <a:graphic>
          <a:graphicData uri="http://schemas.openxmlformats.org/drawingml/2006/table">
            <a:tbl>
              <a:tblPr/>
              <a:tblGrid>
                <a:gridCol w="38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9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9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9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38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Прогнозные значения 2024 г.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Фактические значения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Вывод 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обучающихся 1-4 классов, посещающих занятия по техническому творчеству (робототехника,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авиамоделирование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конструирование и т.п.), %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43%↑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выполнен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обучающихся 5-9 классов, посещающих занятия по техническому творчеству (робототехника,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авиамоделирование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конструирование и т.п.), %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33%↑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выполнен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обучающихся 10-11 классов, посещающих занятия по техническому творчеству (робототехника,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авиамоделирование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конструирование и т.п.), %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483" name="Прямоугольник 1"/>
          <p:cNvSpPr>
            <a:spLocks noChangeArrowheads="1"/>
          </p:cNvSpPr>
          <p:nvPr/>
        </p:nvSpPr>
        <p:spPr bwMode="auto">
          <a:xfrm>
            <a:off x="179388" y="5616575"/>
            <a:ext cx="11779250" cy="84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↑ -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Показатель повысился в сравнении с прошлым годом</a:t>
            </a:r>
          </a:p>
          <a:p>
            <a:pPr algn="ctr">
              <a:lnSpc>
                <a:spcPct val="90000"/>
              </a:lnSpc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↓ - Показатель понизился в сравнении с прошлым годом</a:t>
            </a:r>
          </a:p>
          <a:p>
            <a:pPr algn="ctr">
              <a:lnSpc>
                <a:spcPct val="90000"/>
              </a:lnSpc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2863"/>
            <a:ext cx="12192000" cy="128111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О реализации ДОП по сертификатам </a:t>
            </a:r>
            <a:b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</a:b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1 полугодии 2024 года</a:t>
            </a:r>
          </a:p>
        </p:txBody>
      </p:sp>
      <p:sp>
        <p:nvSpPr>
          <p:cNvPr id="59396" name="Объект 2"/>
          <p:cNvSpPr>
            <a:spLocks noGrp="1"/>
          </p:cNvSpPr>
          <p:nvPr>
            <p:ph sz="half" idx="4294967295"/>
          </p:nvPr>
        </p:nvSpPr>
        <p:spPr>
          <a:xfrm>
            <a:off x="955675" y="2185988"/>
            <a:ext cx="10377488" cy="3709987"/>
          </a:xfrm>
          <a:solidFill>
            <a:schemeClr val="bg2"/>
          </a:solidFill>
        </p:spPr>
        <p:txBody>
          <a:bodyPr rtlCol="0">
            <a:normAutofit lnSpcReduction="10000"/>
          </a:bodyPr>
          <a:lstStyle/>
          <a:p>
            <a:pPr marL="0" indent="0" fontAlgn="auto">
              <a:spcBef>
                <a:spcPct val="0"/>
              </a:spcBef>
              <a:buFont typeface="Calibri" pitchFamily="34" charset="0"/>
              <a:buNone/>
              <a:defRPr/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fontAlgn="auto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Реализовано</a:t>
            </a:r>
            <a:r>
              <a:rPr lang="ru-RU" sz="3200" b="1" dirty="0">
                <a:solidFill>
                  <a:schemeClr val="tx1"/>
                </a:solidFill>
              </a:rPr>
              <a:t> 28 ДОП, в т.ч.</a:t>
            </a:r>
          </a:p>
          <a:p>
            <a:pPr marL="0" indent="0" fontAlgn="auto">
              <a:spcBef>
                <a:spcPct val="0"/>
              </a:spcBef>
              <a:buFont typeface="Calibri" pitchFamily="34" charset="0"/>
              <a:buNone/>
              <a:defRPr/>
            </a:pPr>
            <a:r>
              <a:rPr lang="ru-RU" sz="2600" dirty="0">
                <a:solidFill>
                  <a:schemeClr val="tx1"/>
                </a:solidFill>
              </a:rPr>
              <a:t>            технической направленности – 20</a:t>
            </a:r>
          </a:p>
          <a:p>
            <a:pPr marL="0" indent="0" fontAlgn="auto">
              <a:spcBef>
                <a:spcPct val="0"/>
              </a:spcBef>
              <a:buFont typeface="Calibri" pitchFamily="34" charset="0"/>
              <a:buNone/>
              <a:defRPr/>
            </a:pPr>
            <a:r>
              <a:rPr lang="ru-RU" sz="2600" dirty="0">
                <a:solidFill>
                  <a:schemeClr val="tx1"/>
                </a:solidFill>
              </a:rPr>
              <a:t>            естественнонаучной направленности – 7</a:t>
            </a:r>
          </a:p>
          <a:p>
            <a:pPr marL="0" indent="0" fontAlgn="auto">
              <a:spcBef>
                <a:spcPct val="0"/>
              </a:spcBef>
              <a:buFont typeface="Calibri" pitchFamily="34" charset="0"/>
              <a:buNone/>
              <a:defRPr/>
            </a:pPr>
            <a:r>
              <a:rPr lang="ru-RU" sz="2600" dirty="0">
                <a:solidFill>
                  <a:schemeClr val="tx1"/>
                </a:solidFill>
              </a:rPr>
              <a:t>            туристско-краеведческой направленности – 1 </a:t>
            </a:r>
          </a:p>
          <a:p>
            <a:pPr marL="342900" indent="-342900" fontAlgn="auto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Завершили реализацию – </a:t>
            </a:r>
            <a:r>
              <a:rPr lang="ru-RU" sz="3200" b="1" dirty="0">
                <a:solidFill>
                  <a:schemeClr val="tx1"/>
                </a:solidFill>
              </a:rPr>
              <a:t>15 программ</a:t>
            </a:r>
          </a:p>
          <a:p>
            <a:pPr marL="342900" indent="-342900" fontAlgn="auto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ru-RU" sz="3200" dirty="0">
                <a:solidFill>
                  <a:schemeClr val="tx1"/>
                </a:solidFill>
              </a:rPr>
              <a:t> Использовано</a:t>
            </a:r>
            <a:r>
              <a:rPr lang="ru-RU" sz="3200" b="1" dirty="0">
                <a:solidFill>
                  <a:schemeClr val="tx1"/>
                </a:solidFill>
              </a:rPr>
              <a:t> 455 сертификатов</a:t>
            </a:r>
          </a:p>
          <a:p>
            <a:pPr marL="342900" indent="-342900" fontAlgn="auto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ru-RU" sz="3200" dirty="0">
                <a:solidFill>
                  <a:schemeClr val="tx1"/>
                </a:solidFill>
              </a:rPr>
              <a:t> Израсходовано </a:t>
            </a:r>
            <a:r>
              <a:rPr lang="ru-RU" sz="3200" b="1" dirty="0">
                <a:solidFill>
                  <a:schemeClr val="tx1"/>
                </a:solidFill>
              </a:rPr>
              <a:t>330 023,52 руб.</a:t>
            </a:r>
          </a:p>
          <a:p>
            <a:pPr marL="342900" indent="-342900" fontAlgn="auto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Остаток на 2 полугодие –</a:t>
            </a:r>
            <a:r>
              <a:rPr lang="ru-RU" sz="3200" b="1" dirty="0">
                <a:solidFill>
                  <a:schemeClr val="tx1"/>
                </a:solidFill>
              </a:rPr>
              <a:t> 294 936,48 руб.</a:t>
            </a:r>
          </a:p>
        </p:txBody>
      </p:sp>
      <p:sp>
        <p:nvSpPr>
          <p:cNvPr id="21507" name="Прямоугольник 5"/>
          <p:cNvSpPr>
            <a:spLocks noChangeArrowheads="1"/>
          </p:cNvSpPr>
          <p:nvPr/>
        </p:nvSpPr>
        <p:spPr bwMode="auto">
          <a:xfrm>
            <a:off x="2146434" y="1524000"/>
            <a:ext cx="82681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Выделено 624 960 рублей на 400 сертификатов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03200"/>
            <a:ext cx="11125200" cy="57308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О реализации ДОП по сертификатам в 1 полугодии 2024 г.</a:t>
            </a:r>
            <a:endParaRPr lang="ru-RU" sz="3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aphicFrame>
        <p:nvGraphicFramePr>
          <p:cNvPr id="24002" name="Group 4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813757"/>
              </p:ext>
            </p:extLst>
          </p:nvPr>
        </p:nvGraphicFramePr>
        <p:xfrm>
          <a:off x="239697" y="865188"/>
          <a:ext cx="11703067" cy="5532120"/>
        </p:xfrm>
        <a:graphic>
          <a:graphicData uri="http://schemas.openxmlformats.org/drawingml/2006/table">
            <a:tbl>
              <a:tblPr/>
              <a:tblGrid>
                <a:gridCol w="407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8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0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4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62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606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45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№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ОО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Название ДОП,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 часов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часов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сертификатов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Результаты реализации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Примечание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МБДОУ «Детский сад №5»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Любознайка, 22 ч.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22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У детей сформированы: исследовательские умения и навыки; умения организовывать и проводить самостоятельное исследование.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Робототехника, 22 ч.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22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Дети создают действующие модели роботов на основе конструктора LEGO </a:t>
                      </a:r>
                      <a:r>
                        <a:rPr kumimoji="0" 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We</a:t>
                      </a: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Do</a:t>
                      </a: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 по разработанной схеме; создают и запускают программы на компьютере для различных роботов самостоятельно.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С Наурашей в стране открытий, 33 ч.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22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4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Программирование для дошкольников, 33 ч.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22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МБОУ «Госконзаводская ООШ»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Юный аквариумист, 34 ч.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18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Все в наших руках, 17 ч. 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11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</a:tabLst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Развитие у учащихся технических и конструкторских умений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7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Техническое моделирование и конструирование из дерева, 17 ч. 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</a:tabLst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Приобретение учащимися умений конструирования и моделирования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138" y="68263"/>
            <a:ext cx="11679237" cy="615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О реализации ДОП по сертификатам в 1 полугодии 2024 г.</a:t>
            </a:r>
            <a:endParaRPr lang="ru-RU" sz="3400" dirty="0">
              <a:latin typeface="+mn-lt"/>
            </a:endParaRPr>
          </a:p>
        </p:txBody>
      </p:sp>
      <p:graphicFrame>
        <p:nvGraphicFramePr>
          <p:cNvPr id="24979" name="Group 4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670297"/>
              </p:ext>
            </p:extLst>
          </p:nvPr>
        </p:nvGraphicFramePr>
        <p:xfrm>
          <a:off x="249238" y="725488"/>
          <a:ext cx="11645900" cy="4983480"/>
        </p:xfrm>
        <a:graphic>
          <a:graphicData uri="http://schemas.openxmlformats.org/drawingml/2006/table">
            <a:tbl>
              <a:tblPr/>
              <a:tblGrid>
                <a:gridCol w="401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7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71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№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ОО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Название ДОП,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 часов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часов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сертификатов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Результаты реализации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Примечание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8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МБОУ «</a:t>
                      </a:r>
                      <a:r>
                        <a:rPr kumimoji="0" 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Большеусинская</a:t>
                      </a: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 СОШ»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Робототехника, 34 ч.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3D моделирование,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 ч.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Межрегиональный конкурс «По следам Брянки» (1 призер, 2 победителя)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Муниципальный конкурс «Вот» (3 призера)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Бумажные фантазии. Паперкрафт, 17 ч. 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Муниципальный конкурс «Символ года» (2 победителя)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Муниципальный конкурс «Вот» (1 призер)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11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Выжигание по дереву, 17 ч. 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Региональная конференция проектных и исследовательских работ «Естественные науки» (1 призер)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Муниципальный конкурс «Вот» (1 призер)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12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МБОУ «Большекустовская СОШ»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Сити-фермер, 17 ч. 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18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</a:tabLst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Участие в общешкольном конкурсе плакатов «Растение-лекарь»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</a:tabLst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- 18 человек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13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Легомастер, 17 ч. 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30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Участие в муниципальных играх «Икарёнок», «LEGO TRAVEL» - 24 человека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8138" y="68263"/>
            <a:ext cx="11679237" cy="615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О реализации ДОП по сертификатам в 1 полугодии 2024 г.</a:t>
            </a:r>
            <a:endParaRPr lang="ru-RU" sz="3400" dirty="0">
              <a:latin typeface="+mn-lt"/>
            </a:endParaRPr>
          </a:p>
        </p:txBody>
      </p:sp>
      <p:graphicFrame>
        <p:nvGraphicFramePr>
          <p:cNvPr id="26039" name="Group 4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239904"/>
              </p:ext>
            </p:extLst>
          </p:nvPr>
        </p:nvGraphicFramePr>
        <p:xfrm>
          <a:off x="204788" y="819150"/>
          <a:ext cx="11723687" cy="4876800"/>
        </p:xfrm>
        <a:graphic>
          <a:graphicData uri="http://schemas.openxmlformats.org/drawingml/2006/table">
            <a:tbl>
              <a:tblPr/>
              <a:tblGrid>
                <a:gridCol w="40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3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79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811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№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ОО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Название ДОП,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 часов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часов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сертификатов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Результаты реализации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Примечание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14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МБОУ «Бикбардинская ООШ»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Лего-конструирование, 30 ч.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16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Познаю свой край родной, 34 ч. 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11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16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МБОУ «Старо-Шагиртская ООШ»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3D-Арт, 17 ч.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У</a:t>
                      </a:r>
                      <a:r>
                        <a:rPr kumimoji="0" lang="ru-RU" sz="1600" b="0" i="0" u="none" strike="noStrike" cap="none" normalizeH="0" baseline="0" dirty="0" bmk="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частие в муниципальном конкурсе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3D-Арт, 17 ч.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18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Управление беспилотными летательными аппаратами, 17 ч. 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19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Паперкрафт, 17 ч.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20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Робототехника, 17 ч.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8138" y="68263"/>
            <a:ext cx="11679237" cy="615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О реализации ДОП по сертификатам в 1 полугодии 2024 г.</a:t>
            </a:r>
            <a:endParaRPr lang="ru-RU" sz="3400" dirty="0">
              <a:latin typeface="+mn-lt"/>
            </a:endParaRPr>
          </a:p>
        </p:txBody>
      </p:sp>
      <p:graphicFrame>
        <p:nvGraphicFramePr>
          <p:cNvPr id="27147" name="Group 5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28448"/>
              </p:ext>
            </p:extLst>
          </p:nvPr>
        </p:nvGraphicFramePr>
        <p:xfrm>
          <a:off x="373063" y="739775"/>
          <a:ext cx="11509375" cy="5059680"/>
        </p:xfrm>
        <a:graphic>
          <a:graphicData uri="http://schemas.openxmlformats.org/drawingml/2006/table">
            <a:tbl>
              <a:tblPr/>
              <a:tblGrid>
                <a:gridCol w="39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9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1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5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4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№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ОО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Название ДОП,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 часов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часов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сертификатов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Результаты реализации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Примечание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21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МБОУ «Куединская СОШ №2-БШ»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Живая природа, 17 ч.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20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22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Робототехника, 17 ч.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23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Робототехника, 17 ч.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20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24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МБОУ «Большегондырская СОШ»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Волшебная 3D-ручка,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20 ч. 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20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21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Выставка работ 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Робототехника и легоконструирование,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20 ч. 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20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Защита работ перед классом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Завершена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26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Эколята, 34 ч.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20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22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27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МБОУ «Большеусинская С(К)ОШ»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Школьное лесничество, 34 ч.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28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Конструирование, 34 ч.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Реализуется до декабря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28 программ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455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439"/>
          <p:cNvSpPr>
            <a:spLocks noGrp="1"/>
          </p:cNvSpPr>
          <p:nvPr>
            <p:ph type="title" idx="4294967295"/>
          </p:nvPr>
        </p:nvSpPr>
        <p:spPr>
          <a:xfrm>
            <a:off x="581025" y="146050"/>
            <a:ext cx="11071225" cy="823913"/>
          </a:xfrm>
        </p:spPr>
        <p:txBody>
          <a:bodyPr anchor="t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+mn-lt"/>
              </a:rPr>
              <a:t>Реализация программ ДО с использованием сертификатов в 1 полугодии 2024 года</a:t>
            </a:r>
          </a:p>
        </p:txBody>
      </p:sp>
      <p:graphicFrame>
        <p:nvGraphicFramePr>
          <p:cNvPr id="27733" name="Group 8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36914939"/>
              </p:ext>
            </p:extLst>
          </p:nvPr>
        </p:nvGraphicFramePr>
        <p:xfrm>
          <a:off x="358775" y="665163"/>
          <a:ext cx="11514138" cy="5215816"/>
        </p:xfrm>
        <a:graphic>
          <a:graphicData uri="http://schemas.openxmlformats.org/drawingml/2006/table">
            <a:tbl>
              <a:tblPr/>
              <a:tblGrid>
                <a:gridCol w="433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7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6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89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830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1013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C2E8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ОО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C2E8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Количество</a:t>
                      </a: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 программ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C2E8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Использовано </a:t>
                      </a: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сертификатов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C2E8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Финансирование, </a:t>
                      </a: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C2E8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Куда направлены выделенные </a:t>
                      </a: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средства</a:t>
                      </a:r>
                      <a:endParaRPr kumimoji="0" lang="ru-RU" sz="16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C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МБОУ «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Большегондырская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СОШ»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53 568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Не потрачены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МБОУ «Куединская СОШ№2-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БШ»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45 532,8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Не потрачены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МБОУ «Большекустовская 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СОШ»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36 426,24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На зарплату и приобретение семян петуний, грунта, контейнеров для рассады; приобретение конструктора LEGO WEDO 2.0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455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МБОУ «Большеусинская СОШ»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45 532,8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</a:tabLst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Не потрачены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</a:tabLst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МБОУ «Старо-Шагиртская 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ООШ»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35 488,8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</a:tabLst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Не потрачены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</a:tabLst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МБОУ «Госконзаводская 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ООШ»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31 783,68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</a:tabLst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Заработная плата, приобретение расходных материалов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688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МБОУ «Бикбардинская ООШ»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15 490,08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Приобретение конструкторов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2533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МБОУ «Большеусинская 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С(К)ОШ»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22 766,4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Не потрачены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MS Mincho"/>
                          <a:cs typeface="Times New Roman" pitchFamily="18" charset="0"/>
                        </a:rPr>
                        <a:t>МБДОУ «Детский сад №5»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58 924,8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Не потрачены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 idx="4294967295"/>
          </p:nvPr>
        </p:nvSpPr>
        <p:spPr>
          <a:xfrm>
            <a:off x="1349375" y="95250"/>
            <a:ext cx="9139238" cy="668338"/>
          </a:xfrm>
        </p:spPr>
        <p:txBody>
          <a:bodyPr anchor="t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2"/>
                </a:solidFill>
                <a:latin typeface="+mn-lt"/>
              </a:rPr>
              <a:t>О презентационной площадке</a:t>
            </a:r>
          </a:p>
        </p:txBody>
      </p:sp>
      <p:sp>
        <p:nvSpPr>
          <p:cNvPr id="28674" name="Rectangle 3"/>
          <p:cNvSpPr>
            <a:spLocks noGrp="1"/>
          </p:cNvSpPr>
          <p:nvPr>
            <p:ph type="body" idx="4294967295"/>
          </p:nvPr>
        </p:nvSpPr>
        <p:spPr>
          <a:xfrm>
            <a:off x="6649375" y="1090690"/>
            <a:ext cx="5247350" cy="5254548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В марте проведена презентационная площадка «Эффективные практики в дополнительном образовании», на которой представлен опыт 7-ми образовательных организаций по реализации в 2023 году 9 ДОП по сертификатам, финансируемым дополнительно из бюджета Куединского МО.</a:t>
            </a:r>
          </a:p>
          <a:p>
            <a:pPr>
              <a:buFont typeface="Wingdings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Педагоги представили участникам свои программы, раскрыли особенности их реализации, познакомили с умениями и личностными компетенциями, которыми овладели обучающиеся в ходе реализации программ, продемонстрировали достижения школьников по результатам участия в муниципальных и региональных конкурсах. </a:t>
            </a:r>
          </a:p>
          <a:p>
            <a:pPr>
              <a:buFont typeface="Wingdings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 Обсудили проблемы и перспективы реализации ДОП в 2024 году.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348522"/>
              </p:ext>
            </p:extLst>
          </p:nvPr>
        </p:nvGraphicFramePr>
        <p:xfrm>
          <a:off x="365125" y="855663"/>
          <a:ext cx="6006031" cy="5254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2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1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№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Название ДОП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ОО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«Школа волшебников»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МБОУ «</a:t>
                      </a:r>
                      <a:r>
                        <a:rPr lang="ru-RU" sz="1800" dirty="0" err="1">
                          <a:effectLst/>
                          <a:latin typeface="Arial Narrow" panose="020B0606020202030204" pitchFamily="34" charset="0"/>
                        </a:rPr>
                        <a:t>Большекустовская</a:t>
                      </a: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 СОШ»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«Легоконструирование»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МБОУ «</a:t>
                      </a:r>
                      <a:r>
                        <a:rPr lang="ru-RU" sz="1800" dirty="0" err="1">
                          <a:effectLst/>
                          <a:latin typeface="Arial Narrow" panose="020B0606020202030204" pitchFamily="34" charset="0"/>
                        </a:rPr>
                        <a:t>Бикбардинская</a:t>
                      </a: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 ООШ»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«Живая природа»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МБОУ «Куединская СОШ №2-БШ»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8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«3D моделирование средствами </a:t>
                      </a:r>
                      <a:r>
                        <a:rPr lang="ru-RU" sz="1800" dirty="0" err="1">
                          <a:effectLst/>
                          <a:latin typeface="Arial Narrow" panose="020B0606020202030204" pitchFamily="34" charset="0"/>
                        </a:rPr>
                        <a:t>TinkerCad</a:t>
                      </a: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«3D-Арт» 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МБОУ «Старо-</a:t>
                      </a:r>
                      <a:r>
                        <a:rPr lang="ru-RU" sz="1800" dirty="0" err="1">
                          <a:effectLst/>
                          <a:latin typeface="Arial Narrow" panose="020B0606020202030204" pitchFamily="34" charset="0"/>
                        </a:rPr>
                        <a:t>Шагиртская</a:t>
                      </a: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 ООШ»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«</a:t>
                      </a:r>
                      <a:r>
                        <a:rPr lang="ru-RU" sz="1800" dirty="0" err="1">
                          <a:effectLst/>
                          <a:latin typeface="Arial Narrow" panose="020B0606020202030204" pitchFamily="34" charset="0"/>
                        </a:rPr>
                        <a:t>Робомышь</a:t>
                      </a: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МБОУ «</a:t>
                      </a:r>
                      <a:r>
                        <a:rPr lang="ru-RU" sz="1800" dirty="0" err="1">
                          <a:effectLst/>
                          <a:latin typeface="Arial Narrow" panose="020B0606020202030204" pitchFamily="34" charset="0"/>
                        </a:rPr>
                        <a:t>Большеусинская</a:t>
                      </a: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 СОШ»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«Волшебный мир 3D-ручки»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78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«Автомоделирование»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МБОУ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«</a:t>
                      </a:r>
                      <a:r>
                        <a:rPr lang="ru-RU" sz="1800" dirty="0" err="1">
                          <a:effectLst/>
                          <a:latin typeface="Arial Narrow" panose="020B0606020202030204" pitchFamily="34" charset="0"/>
                        </a:rPr>
                        <a:t>Большегондырская</a:t>
                      </a: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 СОШ»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578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«С Наурашей в стране открытий»</a:t>
                      </a:r>
                      <a:endParaRPr lang="ru-RU" sz="1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МБДОУ «Детский сад №5»</a:t>
                      </a:r>
                      <a:endParaRPr lang="ru-RU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+mn-lt"/>
              </a:rPr>
              <a:t>Выводы: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 rtlCol="0">
            <a:normAutofit lnSpcReduction="10000"/>
          </a:bodyPr>
          <a:lstStyle/>
          <a:p>
            <a:pPr marL="91440" indent="-91440" fontAlgn="auto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Охват обучающихся от 5 до 18 лет составляет 78%.</a:t>
            </a:r>
          </a:p>
          <a:p>
            <a:pPr marL="91440" indent="-91440" fontAlgn="auto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Прогнозные значения показателей муниципальной системы управления качеством образования в Куединском МО в части </a:t>
            </a:r>
            <a:r>
              <a:rPr lang="ru-RU" sz="2400" dirty="0">
                <a:solidFill>
                  <a:srgbClr val="00863D"/>
                </a:solidFill>
                <a:latin typeface="Arial Narrow" pitchFamily="34" charset="0"/>
              </a:rPr>
              <a:t>охвата обучающихся</a:t>
            </a:r>
            <a:r>
              <a:rPr lang="ru-RU" sz="2400" dirty="0">
                <a:solidFill>
                  <a:schemeClr val="tx1"/>
                </a:solidFill>
                <a:latin typeface="Arial Narrow" pitchFamily="34" charset="0"/>
              </a:rPr>
              <a:t>, занимающихся в системе дополнительного образования </a:t>
            </a:r>
            <a:r>
              <a:rPr lang="ru-RU" sz="2400" dirty="0">
                <a:solidFill>
                  <a:srgbClr val="00863D"/>
                </a:solidFill>
                <a:latin typeface="Arial Narrow" pitchFamily="34" charset="0"/>
              </a:rPr>
              <a:t>выполняется</a:t>
            </a:r>
            <a:r>
              <a:rPr lang="ru-RU" sz="2400" dirty="0">
                <a:solidFill>
                  <a:schemeClr val="tx1"/>
                </a:solidFill>
                <a:latin typeface="Arial Narrow" pitchFamily="34" charset="0"/>
              </a:rPr>
              <a:t> на всех уровнях обучения. </a:t>
            </a:r>
          </a:p>
          <a:p>
            <a:pPr marL="91440" indent="-91440" fontAlgn="auto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chemeClr val="tx1"/>
                </a:solidFill>
                <a:latin typeface="Arial Narrow" pitchFamily="34" charset="0"/>
              </a:rPr>
              <a:t> Прогнозные значения показателей муниципальной системы управления качеством образования в Куединском МО в части охвата обучающихся 1-4 и 5-9 классов занятиями </a:t>
            </a:r>
            <a:r>
              <a:rPr lang="ru-RU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по техническому творчеству 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(робототехника, </a:t>
            </a:r>
            <a:r>
              <a:rPr lang="ru-RU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авиамоделирование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, конструирование и т.п.) </a:t>
            </a:r>
            <a:r>
              <a:rPr lang="ru-RU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не выполняются </a:t>
            </a:r>
            <a:r>
              <a:rPr lang="ru-RU" sz="2400">
                <a:solidFill>
                  <a:schemeClr val="tx1"/>
                </a:solidFill>
                <a:latin typeface="Arial Narrow" panose="020B0606020202030204" pitchFamily="34" charset="0"/>
              </a:rPr>
              <a:t>в </a:t>
            </a:r>
            <a:r>
              <a:rPr lang="ru-RU" sz="2400">
                <a:solidFill>
                  <a:schemeClr val="tx1"/>
                </a:solidFill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Бикбардинской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 ООШ, </a:t>
            </a:r>
            <a:r>
              <a:rPr lang="ru-RU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Большегондырской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СОШ, </a:t>
            </a:r>
            <a:r>
              <a:rPr lang="ru-RU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Большеусинской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СОШ, </a:t>
            </a:r>
            <a:r>
              <a:rPr lang="ru-RU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Куединской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СОШ №2-БШ, </a:t>
            </a:r>
            <a:r>
              <a:rPr lang="ru-RU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Ошьинской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СОШ-БШ.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+mn-lt"/>
              </a:rPr>
              <a:t>Предложения по 1 вопросу: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 rtlCol="0">
            <a:normAutofit fontScale="92500" lnSpcReduction="10000"/>
          </a:bodyPr>
          <a:lstStyle/>
          <a:p>
            <a:pPr marL="91440" indent="-91440" fontAlgn="auto">
              <a:defRPr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1. 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С целью выполнения прогнозных значений показателей муниципальной системы управления качеством образования в Куединском МО в части охвата обучающихся 1-4 и 5-9 классов занятиями по техническому творчеству во 2 полугодии 2024 года: </a:t>
            </a:r>
          </a:p>
          <a:p>
            <a:pPr marL="91440" indent="-91440" fontAlgn="auto">
              <a:defRPr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    - руководителям образовательных организаций использовать сетевое взаимодействие с Центром «Точка Роста» </a:t>
            </a:r>
            <a:r>
              <a:rPr lang="ru-RU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Куединской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СОШ №1 им. П.П. Балахнина по реализации краткосрочных программ по техническому творчеству;</a:t>
            </a:r>
          </a:p>
          <a:p>
            <a:pPr marL="91440" indent="-91440" fontAlgn="auto">
              <a:defRPr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    - руководителю МБУ ДО «Дом детского творчества» рекомендовать разработать и реализовать новые программы по техническому творчеству (робототехника, </a:t>
            </a:r>
            <a:r>
              <a:rPr lang="ru-RU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авиамоделирование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, конструирование и т.п.).</a:t>
            </a:r>
          </a:p>
          <a:p>
            <a:pPr marL="91440" indent="-91440" fontAlgn="auto">
              <a:defRPr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2. 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Считать итоги реализации в 1 полугодии 2024 года дополнительных общеобразовательных программ по сертификатам, финансируемым дополнительно, удовлетворительными.</a:t>
            </a:r>
            <a:endParaRPr lang="ru-RU" sz="2400" dirty="0">
              <a:solidFill>
                <a:schemeClr val="tx1"/>
              </a:solidFill>
              <a:highlight>
                <a:srgbClr val="FFFF00"/>
              </a:highlight>
              <a:latin typeface="Arial Narrow" panose="020B0606020202030204" pitchFamily="34" charset="0"/>
            </a:endParaRPr>
          </a:p>
          <a:p>
            <a:pPr marL="91440" indent="-91440" fontAlgn="auto">
              <a:defRPr/>
            </a:pP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706438" y="1289050"/>
            <a:ext cx="11001375" cy="2735263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0B5395"/>
                </a:solidFill>
                <a:latin typeface="+mn-lt"/>
              </a:rPr>
              <a:t>2. Анализ заполнения АЭС «</a:t>
            </a:r>
            <a:r>
              <a:rPr lang="ru-RU" b="1" dirty="0" err="1">
                <a:solidFill>
                  <a:srgbClr val="0B5395"/>
                </a:solidFill>
                <a:latin typeface="+mn-lt"/>
              </a:rPr>
              <a:t>ЭПОС.Дополнительное</a:t>
            </a:r>
            <a:r>
              <a:rPr lang="ru-RU" b="1" dirty="0">
                <a:solidFill>
                  <a:srgbClr val="0B5395"/>
                </a:solidFill>
                <a:latin typeface="+mn-lt"/>
              </a:rPr>
              <a:t> образование»</a:t>
            </a:r>
            <a:br>
              <a:rPr lang="ru-RU" b="1" dirty="0">
                <a:solidFill>
                  <a:srgbClr val="0B5395"/>
                </a:solidFill>
                <a:latin typeface="+mn-lt"/>
              </a:rPr>
            </a:br>
            <a:endParaRPr lang="ru-RU" dirty="0">
              <a:solidFill>
                <a:srgbClr val="0B5395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7473598"/>
              </p:ext>
            </p:extLst>
          </p:nvPr>
        </p:nvGraphicFramePr>
        <p:xfrm>
          <a:off x="410681" y="959923"/>
          <a:ext cx="5598615" cy="4784512"/>
        </p:xfrm>
        <a:graphic>
          <a:graphicData uri="http://schemas.openxmlformats.org/drawingml/2006/table">
            <a:tbl>
              <a:tblPr/>
              <a:tblGrid>
                <a:gridCol w="3437145">
                  <a:extLst>
                    <a:ext uri="{9D8B030D-6E8A-4147-A177-3AD203B41FA5}">
                      <a16:colId xmlns:a16="http://schemas.microsoft.com/office/drawing/2014/main" val="966147701"/>
                    </a:ext>
                  </a:extLst>
                </a:gridCol>
                <a:gridCol w="2161470">
                  <a:extLst>
                    <a:ext uri="{9D8B030D-6E8A-4147-A177-3AD203B41FA5}">
                      <a16:colId xmlns:a16="http://schemas.microsoft.com/office/drawing/2014/main" val="4152782174"/>
                    </a:ext>
                  </a:extLst>
                </a:gridCol>
              </a:tblGrid>
              <a:tr h="492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Общее количество обучающихся, занесенных в ЭПОС.ДО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676965"/>
                  </a:ext>
                </a:extLst>
              </a:tr>
              <a:tr h="26931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МБДОУ "Детский сад № 5"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615016"/>
                  </a:ext>
                </a:extLst>
              </a:tr>
              <a:tr h="26514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МБДОУ "Детский сад № 8"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117850"/>
                  </a:ext>
                </a:extLst>
              </a:tr>
              <a:tr h="252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МБОУ "</a:t>
                      </a:r>
                      <a:r>
                        <a:rPr lang="ru-RU" sz="1600" b="0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Большегондырская</a:t>
                      </a:r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211214"/>
                  </a:ext>
                </a:extLst>
              </a:tr>
              <a:tr h="252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МБОУ "</a:t>
                      </a:r>
                      <a:r>
                        <a:rPr lang="ru-RU" sz="1600" b="0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Большеусинская</a:t>
                      </a:r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 (К)ОШ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944467"/>
                  </a:ext>
                </a:extLst>
              </a:tr>
              <a:tr h="252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МБОУ "</a:t>
                      </a:r>
                      <a:r>
                        <a:rPr lang="ru-RU" sz="1600" b="0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Большеусинская</a:t>
                      </a:r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553231"/>
                  </a:ext>
                </a:extLst>
              </a:tr>
              <a:tr h="252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МБОУ "</a:t>
                      </a:r>
                      <a:r>
                        <a:rPr lang="ru-RU" sz="1600" b="0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Госконзаводская</a:t>
                      </a:r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ООШ"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523151"/>
                  </a:ext>
                </a:extLst>
              </a:tr>
              <a:tr h="28666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МБОУ "Куединская СОШ № 1 имени П.П.  Балахнина"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109357"/>
                  </a:ext>
                </a:extLst>
              </a:tr>
              <a:tr h="252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МБОУ "Старо-</a:t>
                      </a:r>
                      <a:r>
                        <a:rPr lang="ru-RU" sz="1600" b="0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Шагиртская</a:t>
                      </a:r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ООШ"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973312"/>
                  </a:ext>
                </a:extLst>
              </a:tr>
              <a:tr h="252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МБУДО "ДОМ ДЕТСКОГО ТВОРЧЕСТВА"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981849"/>
                  </a:ext>
                </a:extLst>
              </a:tr>
              <a:tr h="27225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МБУДО "ДШИ ИМ. А.П. СОБЯНИНА"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687682"/>
                  </a:ext>
                </a:extLst>
              </a:tr>
              <a:tr h="25280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МБУДО "КУЕДИНСКАЯ ДЮСШ"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892157"/>
                  </a:ext>
                </a:extLst>
              </a:tr>
              <a:tr h="252806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319093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76608"/>
              </p:ext>
            </p:extLst>
          </p:nvPr>
        </p:nvGraphicFramePr>
        <p:xfrm>
          <a:off x="6387159" y="2670376"/>
          <a:ext cx="5361270" cy="19493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7090">
                  <a:extLst>
                    <a:ext uri="{9D8B030D-6E8A-4147-A177-3AD203B41FA5}">
                      <a16:colId xmlns:a16="http://schemas.microsoft.com/office/drawing/2014/main" val="685443342"/>
                    </a:ext>
                  </a:extLst>
                </a:gridCol>
                <a:gridCol w="1787090">
                  <a:extLst>
                    <a:ext uri="{9D8B030D-6E8A-4147-A177-3AD203B41FA5}">
                      <a16:colId xmlns:a16="http://schemas.microsoft.com/office/drawing/2014/main" val="4059389022"/>
                    </a:ext>
                  </a:extLst>
                </a:gridCol>
                <a:gridCol w="1787090">
                  <a:extLst>
                    <a:ext uri="{9D8B030D-6E8A-4147-A177-3AD203B41FA5}">
                      <a16:colId xmlns:a16="http://schemas.microsoft.com/office/drawing/2014/main" val="682072765"/>
                    </a:ext>
                  </a:extLst>
                </a:gridCol>
              </a:tblGrid>
              <a:tr h="1176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dirty="0">
                          <a:effectLst/>
                        </a:rPr>
                        <a:t>Всего количество детей от 5 до 18 лет</a:t>
                      </a:r>
                      <a:endParaRPr lang="ru-RU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 в </a:t>
                      </a:r>
                      <a:r>
                        <a:rPr lang="ru-RU" sz="1600" b="1" u="none" strike="noStrike" dirty="0" err="1">
                          <a:effectLst/>
                        </a:rPr>
                        <a:t>Куединском</a:t>
                      </a:r>
                      <a:r>
                        <a:rPr lang="ru-RU" sz="1600" b="1" u="none" strike="noStrike" dirty="0">
                          <a:effectLst/>
                        </a:rPr>
                        <a:t> МО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Количество детей, обучающихся по программам ДО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Доля детей, обучающихся по программам ДО</a:t>
                      </a:r>
                      <a:endParaRPr lang="ru-RU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1628326"/>
                  </a:ext>
                </a:extLst>
              </a:tr>
              <a:tr h="772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3 769 чел.</a:t>
                      </a:r>
                      <a:endParaRPr lang="ru-RU" sz="1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2 201 чел.</a:t>
                      </a:r>
                      <a:endParaRPr lang="ru-RU" sz="1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 </a:t>
                      </a:r>
                      <a:r>
                        <a:rPr lang="ru-RU" sz="18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58%</a:t>
                      </a:r>
                      <a:endParaRPr lang="ru-RU" sz="18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6048396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B2C0C0A-137F-490E-8492-5CE638E15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478" y="1896177"/>
            <a:ext cx="5361270" cy="774199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Персонифицированный охват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детей ДО в 1 полугодии 2024 г.: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83E03DB-C2B9-42D9-B0AC-67C35FE0C053}"/>
              </a:ext>
            </a:extLst>
          </p:cNvPr>
          <p:cNvSpPr/>
          <p:nvPr/>
        </p:nvSpPr>
        <p:spPr>
          <a:xfrm>
            <a:off x="7654889" y="4708637"/>
            <a:ext cx="30604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Показатель не выполняется!!!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План – 80%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3023490"/>
              </p:ext>
            </p:extLst>
          </p:nvPr>
        </p:nvGraphicFramePr>
        <p:xfrm>
          <a:off x="290146" y="70341"/>
          <a:ext cx="11731807" cy="6219168"/>
        </p:xfrm>
        <a:graphic>
          <a:graphicData uri="http://schemas.openxmlformats.org/drawingml/2006/table">
            <a:tbl>
              <a:tblPr/>
              <a:tblGrid>
                <a:gridCol w="3245338">
                  <a:extLst>
                    <a:ext uri="{9D8B030D-6E8A-4147-A177-3AD203B41FA5}">
                      <a16:colId xmlns:a16="http://schemas.microsoft.com/office/drawing/2014/main" val="1181539558"/>
                    </a:ext>
                  </a:extLst>
                </a:gridCol>
                <a:gridCol w="2603211">
                  <a:extLst>
                    <a:ext uri="{9D8B030D-6E8A-4147-A177-3AD203B41FA5}">
                      <a16:colId xmlns:a16="http://schemas.microsoft.com/office/drawing/2014/main" val="2035552565"/>
                    </a:ext>
                  </a:extLst>
                </a:gridCol>
                <a:gridCol w="1961086">
                  <a:extLst>
                    <a:ext uri="{9D8B030D-6E8A-4147-A177-3AD203B41FA5}">
                      <a16:colId xmlns:a16="http://schemas.microsoft.com/office/drawing/2014/main" val="3488921622"/>
                    </a:ext>
                  </a:extLst>
                </a:gridCol>
                <a:gridCol w="1961086">
                  <a:extLst>
                    <a:ext uri="{9D8B030D-6E8A-4147-A177-3AD203B41FA5}">
                      <a16:colId xmlns:a16="http://schemas.microsoft.com/office/drawing/2014/main" val="3288904654"/>
                    </a:ext>
                  </a:extLst>
                </a:gridCol>
                <a:gridCol w="1961086">
                  <a:extLst>
                    <a:ext uri="{9D8B030D-6E8A-4147-A177-3AD203B41FA5}">
                      <a16:colId xmlns:a16="http://schemas.microsoft.com/office/drawing/2014/main" val="3883374735"/>
                    </a:ext>
                  </a:extLst>
                </a:gridCol>
              </a:tblGrid>
              <a:tr h="5499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Arial Narrow" panose="020B0606020202030204" pitchFamily="34" charset="0"/>
                        </a:rPr>
                        <a:t>Организация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Arial Narrow" panose="020B0606020202030204" pitchFamily="34" charset="0"/>
                        </a:rPr>
                        <a:t>Направленность программы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Arial Narrow" panose="020B0606020202030204" pitchFamily="34" charset="0"/>
                        </a:rPr>
                        <a:t>Количество программ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Arial Narrow" panose="020B0606020202030204" pitchFamily="34" charset="0"/>
                        </a:rPr>
                        <a:t>Количество обучающихся (услуг)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Arial Narrow" panose="020B0606020202030204" pitchFamily="34" charset="0"/>
                        </a:rPr>
                        <a:t>Количество уникальных обучающихся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751548"/>
                  </a:ext>
                </a:extLst>
              </a:tr>
              <a:tr h="183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МБДОУ "Детский сад № 5"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Естественнонаучная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101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282646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Техническая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011436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Художественная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53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024194"/>
                  </a:ext>
                </a:extLst>
              </a:tr>
              <a:tr h="18330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МБДОУ "Детский сад № 8"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Социально-гуманитарная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40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325820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Техническая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495981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Физкультурно-спортивная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969048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Художественная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595946"/>
                  </a:ext>
                </a:extLst>
              </a:tr>
              <a:tr h="18330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МБОУ "Большегондырская СОШ"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Естественнонаучная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150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1728966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Социально-гуманитарная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433970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Техническая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58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325080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Физкультурно-спортивная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660879"/>
                  </a:ext>
                </a:extLst>
              </a:tr>
              <a:tr h="183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МБОУ "Большеусинская С (К)ОШ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Естественнонаучная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633961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Техническая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08160"/>
                  </a:ext>
                </a:extLst>
              </a:tr>
              <a:tr h="183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МБОУ "Большеусинская СОШ"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Техническая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358336"/>
                  </a:ext>
                </a:extLst>
              </a:tr>
              <a:tr h="183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МБОУ "Госконзаводская ООШ"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Естественнонаучная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856650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Техническая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27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258826"/>
                  </a:ext>
                </a:extLst>
              </a:tr>
              <a:tr h="18330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МБОУ "</a:t>
                      </a:r>
                      <a:r>
                        <a:rPr lang="ru-RU" sz="1200" b="0" i="0" u="none" strike="noStrike" dirty="0" err="1">
                          <a:effectLst/>
                          <a:latin typeface="Arial Narrow" panose="020B0606020202030204" pitchFamily="34" charset="0"/>
                        </a:rPr>
                        <a:t>Куединская</a:t>
                      </a:r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 СОШ № 1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имени П.П. Балахнина"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Социально-гуманитарная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262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593045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Техническая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743667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Физкультурно-спортивная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95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783742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Художественная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96444"/>
                  </a:ext>
                </a:extLst>
              </a:tr>
              <a:tr h="183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МБОУ "Старо-Шагиртская ООШ"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Техническая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87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307900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Физкультурно-спортивная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483182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Художественная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543764"/>
                  </a:ext>
                </a:extLst>
              </a:tr>
              <a:tr h="183306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МБУДО "ДОМ ДЕТСКОГО ТВОРЧЕСТВА"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Социально-гуманитарная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367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785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5374923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Техническая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117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734532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Туристско-краеведческая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868116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Физкультурно-спортивная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33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845519"/>
                  </a:ext>
                </a:extLst>
              </a:tr>
              <a:tr h="183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Художественная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312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587412"/>
                  </a:ext>
                </a:extLst>
              </a:tr>
              <a:tr h="183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МБУДО "ДШИ ИМ. А.П. СОБЯНИНА"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Художественная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33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235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235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686233"/>
                  </a:ext>
                </a:extLst>
              </a:tr>
              <a:tr h="183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МБУДО "КУЕДИНСКАЯ ДЮСШ"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Физкультурно-спортивная 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 Narrow" panose="020B0606020202030204" pitchFamily="34" charset="0"/>
                        </a:rPr>
                        <a:t>728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728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782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7862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+mn-lt"/>
              </a:rPr>
              <a:t>Выводы: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 rtlCol="0">
            <a:normAutofit/>
          </a:bodyPr>
          <a:lstStyle/>
          <a:p>
            <a:pPr marL="91440" indent="-91440" fontAlgn="auto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Краевой показатель охвата ДО детей от 5 до 18 лет не выполняется, составляет 58% (плановый – 80%);</a:t>
            </a:r>
          </a:p>
          <a:p>
            <a:pPr marL="91440" indent="-91440" fontAlgn="auto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 По данным  АИС «ЭПОС.ДО» 42% обучающихся не охвачены ДО в 1 полугодии 2024 г.</a:t>
            </a:r>
          </a:p>
          <a:p>
            <a:pPr marL="91440" indent="-91440" fontAlgn="auto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Не все дети, охваченные ДО, занесены в АИС «ЭПОС.ДО»;</a:t>
            </a:r>
          </a:p>
          <a:p>
            <a:pPr marL="91440" indent="-91440" fontAlgn="auto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В ОО не ведется учет детей с ОВЗ в АИС «ЭПОС.ДО».</a:t>
            </a:r>
            <a:b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7051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+mn-lt"/>
              </a:rPr>
              <a:t>Предложения по 2 вопросу</a:t>
            </a:r>
          </a:p>
        </p:txBody>
      </p:sp>
      <p:sp>
        <p:nvSpPr>
          <p:cNvPr id="30722" name="Rectangle 3"/>
          <p:cNvSpPr>
            <a:spLocks noGrp="1"/>
          </p:cNvSpPr>
          <p:nvPr>
            <p:ph idx="1"/>
          </p:nvPr>
        </p:nvSpPr>
        <p:spPr>
          <a:xfrm>
            <a:off x="983673" y="1995054"/>
            <a:ext cx="10634020" cy="3874039"/>
          </a:xfrm>
        </p:spPr>
        <p:txBody>
          <a:bodyPr rtlCol="0">
            <a:normAutofit/>
          </a:bodyPr>
          <a:lstStyle/>
          <a:p>
            <a:pPr marL="91440" indent="-91440" fontAlgn="auto">
              <a:defRPr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3. 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Всем ОО, реализующим дополнительное образование, своевременно заносить детей, которые обучаются по ДОП в АИС «ЭПОС.ДО»; </a:t>
            </a:r>
          </a:p>
          <a:p>
            <a:pPr marL="91440" indent="-91440" fontAlgn="auto">
              <a:defRPr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4. 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Всем ОО с 1 сентября 2024 г. организовать работу в подсистеме АИС «ЭПОС.ДО» по учету обучающихся с ОВЗ.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706438" y="1289050"/>
            <a:ext cx="11001375" cy="2735263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0B5395"/>
                </a:solidFill>
                <a:latin typeface="+mn-lt"/>
              </a:rPr>
              <a:t>3. Об охвате детей с ОВЗ, детей группы риска и детей, находящихся в СОП, в дополнительном образовании</a:t>
            </a:r>
            <a:r>
              <a:rPr lang="ru-RU" dirty="0">
                <a:solidFill>
                  <a:srgbClr val="0B5395"/>
                </a:solidFill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34950"/>
            <a:ext cx="12192000" cy="685800"/>
          </a:xfrm>
        </p:spPr>
        <p:txBody>
          <a:bodyPr anchor="t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Охват детей с ОВЗ, </a:t>
            </a:r>
            <a:r>
              <a:rPr lang="ru-RU" sz="3200" b="1" dirty="0">
                <a:solidFill>
                  <a:srgbClr val="002060"/>
                </a:solidFill>
                <a:latin typeface="Calibri" pitchFamily="34" charset="0"/>
              </a:rPr>
              <a:t>ГР и СОП</a:t>
            </a:r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 в возрасте 5-18 лет ДО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</a:p>
        </p:txBody>
      </p:sp>
      <p:graphicFrame>
        <p:nvGraphicFramePr>
          <p:cNvPr id="23663" name="Group 11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14166042"/>
              </p:ext>
            </p:extLst>
          </p:nvPr>
        </p:nvGraphicFramePr>
        <p:xfrm>
          <a:off x="610900" y="799235"/>
          <a:ext cx="10970202" cy="5551261"/>
        </p:xfrm>
        <a:graphic>
          <a:graphicData uri="http://schemas.openxmlformats.org/drawingml/2006/table">
            <a:tbl>
              <a:tblPr/>
              <a:tblGrid>
                <a:gridCol w="739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2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6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2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8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</a:t>
                      </a:r>
                      <a:endParaRPr kumimoji="0" lang="ru-RU" sz="18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8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Наименование ОО</a:t>
                      </a:r>
                      <a:endParaRPr kumimoji="0" lang="ru-RU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8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Количество детей с ОВЗ, охваченных услугой ДО</a:t>
                      </a:r>
                      <a:endParaRPr kumimoji="0" lang="ru-RU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8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Количество детей ГР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 СОП, охваченных услугой ДО</a:t>
                      </a:r>
                      <a:endParaRPr kumimoji="0" lang="ru-RU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8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МБОУ «Куединская СОШ №1 им. П.П. Балахнина»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чел. 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чел. 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МБОУ «Куединская СОШ №2 – БШ»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чел.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чел. 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МБОУ «Большегондырская СОШ»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чел. 84%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чел. 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МБОУ «Большекустовская СОШ»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чел. 81%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чел. 100%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МБОУ «Большеусинская СОШ»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чел. 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чел. 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МБОУ «Ошьинская СОШ – БШ»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чел. 100%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чел. 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МБОУ «Бикбардинская ООШ»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чел. 100 %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чел. 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МБОУ «Старо-Шагиртская ООШ»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чел. 100%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чел. 100%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МБОУ «</a:t>
                      </a:r>
                      <a:r>
                        <a:rPr kumimoji="0" 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Госконзаводская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СОШ»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чел. 100%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чел. 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МБОУ «Большеусинская  С(К)ОШ»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чел. 79%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чел. 95%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МБДОУ «Детский сад №5»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чел. 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МБДОУ «Детский сад №8»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3213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ИТОГО: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 чел. 62%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чел. 71%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3213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 2023 г.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79%</a:t>
                      </a:r>
                    </a:p>
                  </a:txBody>
                  <a:tcPr marL="19899" marR="19899" marT="746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9402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47663"/>
            <a:ext cx="12192000" cy="1331912"/>
          </a:xfrm>
        </p:spPr>
        <p:txBody>
          <a:bodyPr anchor="t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Анализ достижения прогнозные значения показателей муниципальной системы управления качеством образования в Куединском МО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24620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303885"/>
              </p:ext>
            </p:extLst>
          </p:nvPr>
        </p:nvGraphicFramePr>
        <p:xfrm>
          <a:off x="422276" y="1487199"/>
          <a:ext cx="11347450" cy="3895344"/>
        </p:xfrm>
        <a:graphic>
          <a:graphicData uri="http://schemas.openxmlformats.org/drawingml/2006/table">
            <a:tbl>
              <a:tblPr/>
              <a:tblGrid>
                <a:gridCol w="341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4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Прогнозные значения 2024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Фактические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значения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Вывод 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обучающихся, состоящих на учете в «группе риска» и находящихся в социально опасном положении, охваченных дополнительным образованием, %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95%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71% </a:t>
                      </a: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выполнен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детей в возрасте от 5 до 18 лет, охваченных дополнительным образованием, с инвалидностью и ОВЗ, % </a:t>
                      </a:r>
                      <a:r>
                        <a:rPr kumimoji="0" lang="ru-RU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(ФП «Успех каждого ребенка»)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70%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62%</a:t>
                      </a:r>
                      <a:r>
                        <a:rPr lang="ru-RU" sz="22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↓</a:t>
                      </a:r>
                      <a:endParaRPr kumimoji="0" lang="ru-RU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</a:t>
                      </a:r>
                      <a:endParaRPr kumimoji="0" lang="ru-RU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6867" name="Прямоугольник 3"/>
          <p:cNvSpPr>
            <a:spLocks noChangeArrowheads="1"/>
          </p:cNvSpPr>
          <p:nvPr/>
        </p:nvSpPr>
        <p:spPr bwMode="auto">
          <a:xfrm>
            <a:off x="179388" y="5616575"/>
            <a:ext cx="1177925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↑ -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Показатель повысился в сравнении с прошлым годом        ↓ - Показатель понизился в сравнении с прошлым годом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36588" y="379413"/>
            <a:ext cx="10515600" cy="992187"/>
          </a:xfrm>
        </p:spPr>
        <p:txBody>
          <a:bodyPr anchor="t"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chemeClr val="tx2"/>
                </a:solidFill>
                <a:latin typeface="+mn-lt"/>
              </a:rPr>
              <a:t>Выводы: </a:t>
            </a:r>
          </a:p>
        </p:txBody>
      </p:sp>
      <p:sp>
        <p:nvSpPr>
          <p:cNvPr id="23554" name="Объект 2"/>
          <p:cNvSpPr>
            <a:spLocks noGrp="1"/>
          </p:cNvSpPr>
          <p:nvPr>
            <p:ph idx="4294967295"/>
          </p:nvPr>
        </p:nvSpPr>
        <p:spPr>
          <a:xfrm>
            <a:off x="637310" y="1191491"/>
            <a:ext cx="10917382" cy="5056909"/>
          </a:xfrm>
        </p:spPr>
        <p:txBody>
          <a:bodyPr rtlCol="0">
            <a:normAutofit fontScale="77500" lnSpcReduction="20000"/>
          </a:bodyPr>
          <a:lstStyle/>
          <a:p>
            <a:pPr marL="91440" indent="-91440" fontAlgn="auto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600" b="1" dirty="0">
                <a:solidFill>
                  <a:schemeClr val="tx1"/>
                </a:solidFill>
              </a:rPr>
              <a:t>Общая занятость детей с ОВЗ в возрасте 5-17 лет </a:t>
            </a:r>
            <a:r>
              <a:rPr lang="ru-RU" sz="3600" dirty="0">
                <a:solidFill>
                  <a:schemeClr val="tx1"/>
                </a:solidFill>
              </a:rPr>
              <a:t>в дополнительном образовании </a:t>
            </a:r>
            <a:r>
              <a:rPr lang="ru-RU" sz="3600" dirty="0">
                <a:solidFill>
                  <a:srgbClr val="FF0000"/>
                </a:solidFill>
              </a:rPr>
              <a:t>62%, это на 17% меньше </a:t>
            </a:r>
            <a:r>
              <a:rPr lang="ru-RU" sz="3600" dirty="0">
                <a:solidFill>
                  <a:schemeClr val="tx1"/>
                </a:solidFill>
              </a:rPr>
              <a:t>по сравнению с прошлым годом; муниципальный прогнозный показатель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>
                <a:solidFill>
                  <a:srgbClr val="FF0000"/>
                </a:solidFill>
              </a:rPr>
              <a:t>не выполнен.</a:t>
            </a:r>
          </a:p>
          <a:p>
            <a:pPr marL="0" indent="0" fontAlgn="auto">
              <a:lnSpc>
                <a:spcPct val="100000"/>
              </a:lnSpc>
              <a:buNone/>
              <a:defRPr/>
            </a:pPr>
            <a:r>
              <a:rPr lang="ru-RU" sz="3600" dirty="0">
                <a:solidFill>
                  <a:schemeClr val="tx1"/>
                </a:solidFill>
              </a:rPr>
              <a:t>    </a:t>
            </a:r>
            <a:r>
              <a:rPr lang="ru-RU" sz="2900" dirty="0">
                <a:solidFill>
                  <a:schemeClr val="tx1"/>
                </a:solidFill>
              </a:rPr>
              <a:t>Данный показатель </a:t>
            </a:r>
            <a:r>
              <a:rPr lang="ru-RU" sz="2900" dirty="0">
                <a:solidFill>
                  <a:srgbClr val="FF0000"/>
                </a:solidFill>
              </a:rPr>
              <a:t>не выполняется </a:t>
            </a:r>
            <a:r>
              <a:rPr lang="ru-RU" sz="2900" dirty="0">
                <a:solidFill>
                  <a:schemeClr val="tx1"/>
                </a:solidFill>
              </a:rPr>
              <a:t>в </a:t>
            </a:r>
            <a:r>
              <a:rPr lang="ru-RU" sz="2900" dirty="0" err="1">
                <a:solidFill>
                  <a:schemeClr val="tx1"/>
                </a:solidFill>
              </a:rPr>
              <a:t>Большеусинской</a:t>
            </a:r>
            <a:r>
              <a:rPr lang="ru-RU" sz="2900" dirty="0">
                <a:solidFill>
                  <a:schemeClr val="tx1"/>
                </a:solidFill>
              </a:rPr>
              <a:t> СОШ, </a:t>
            </a:r>
            <a:r>
              <a:rPr lang="ru-RU" sz="2900" dirty="0" err="1">
                <a:solidFill>
                  <a:schemeClr val="tx1"/>
                </a:solidFill>
              </a:rPr>
              <a:t>Куединской</a:t>
            </a:r>
            <a:r>
              <a:rPr lang="ru-RU" sz="2900" dirty="0">
                <a:solidFill>
                  <a:schemeClr val="tx1"/>
                </a:solidFill>
              </a:rPr>
              <a:t> СОШ №2-БШ, </a:t>
            </a:r>
            <a:r>
              <a:rPr lang="ru-RU" sz="2900" dirty="0" err="1">
                <a:solidFill>
                  <a:schemeClr val="tx1"/>
                </a:solidFill>
              </a:rPr>
              <a:t>Куединской</a:t>
            </a:r>
            <a:r>
              <a:rPr lang="ru-RU" sz="2900" dirty="0">
                <a:solidFill>
                  <a:schemeClr val="tx1"/>
                </a:solidFill>
              </a:rPr>
              <a:t> СОШ №1 им. П.П. Балахнина, Детском саду №5, Детском саду №8.</a:t>
            </a:r>
            <a:endParaRPr lang="ru-RU" sz="2900" b="1" dirty="0">
              <a:solidFill>
                <a:schemeClr val="tx1"/>
              </a:solidFill>
            </a:endParaRPr>
          </a:p>
          <a:p>
            <a:pPr marL="91440" indent="-91440" fontAlgn="auto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600" b="1" dirty="0">
                <a:solidFill>
                  <a:schemeClr val="tx1"/>
                </a:solidFill>
              </a:rPr>
              <a:t>Общая занятость </a:t>
            </a:r>
            <a:r>
              <a:rPr lang="ru-RU" sz="3600" dirty="0">
                <a:solidFill>
                  <a:schemeClr val="tx1"/>
                </a:solidFill>
              </a:rPr>
              <a:t>в дополнительном образовании </a:t>
            </a:r>
            <a:r>
              <a:rPr lang="ru-RU" sz="3600" b="1" dirty="0">
                <a:solidFill>
                  <a:schemeClr val="tx1"/>
                </a:solidFill>
              </a:rPr>
              <a:t>детей в возрасте 5-17 лет, отнесенных к группе риска и находящихся в СОП </a:t>
            </a:r>
            <a:r>
              <a:rPr lang="ru-RU" sz="3600" dirty="0">
                <a:solidFill>
                  <a:schemeClr val="tx1"/>
                </a:solidFill>
              </a:rPr>
              <a:t>– </a:t>
            </a:r>
            <a:r>
              <a:rPr lang="ru-RU" sz="3600" dirty="0">
                <a:solidFill>
                  <a:srgbClr val="FF0000"/>
                </a:solidFill>
              </a:rPr>
              <a:t>71%, понизился на 16% </a:t>
            </a:r>
            <a:r>
              <a:rPr lang="ru-RU" sz="3600" dirty="0">
                <a:solidFill>
                  <a:schemeClr val="tx1"/>
                </a:solidFill>
              </a:rPr>
              <a:t>по сравнению с прошлым  годом; прогнозный показатель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600" b="1" dirty="0">
                <a:solidFill>
                  <a:srgbClr val="FF0000"/>
                </a:solidFill>
              </a:rPr>
              <a:t>не выполнен.</a:t>
            </a:r>
          </a:p>
          <a:p>
            <a:pPr marL="0" indent="0" fontAlgn="auto">
              <a:lnSpc>
                <a:spcPct val="100000"/>
              </a:lnSpc>
              <a:buNone/>
              <a:defRPr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r>
              <a:rPr lang="ru-RU" sz="2800" dirty="0">
                <a:solidFill>
                  <a:schemeClr val="tx1"/>
                </a:solidFill>
              </a:rPr>
              <a:t>Данный показатель </a:t>
            </a:r>
            <a:r>
              <a:rPr lang="ru-RU" sz="2800" dirty="0">
                <a:solidFill>
                  <a:srgbClr val="FF0000"/>
                </a:solidFill>
              </a:rPr>
              <a:t>не выполняется </a:t>
            </a:r>
            <a:r>
              <a:rPr lang="ru-RU" sz="2800" dirty="0">
                <a:solidFill>
                  <a:schemeClr val="tx1"/>
                </a:solidFill>
              </a:rPr>
              <a:t>в </a:t>
            </a:r>
            <a:r>
              <a:rPr lang="ru-RU" sz="2800" dirty="0" err="1">
                <a:solidFill>
                  <a:schemeClr val="tx1"/>
                </a:solidFill>
              </a:rPr>
              <a:t>Большегондырской</a:t>
            </a:r>
            <a:r>
              <a:rPr lang="ru-RU" sz="2800" dirty="0">
                <a:solidFill>
                  <a:schemeClr val="tx1"/>
                </a:solidFill>
              </a:rPr>
              <a:t> СОШ, </a:t>
            </a:r>
            <a:r>
              <a:rPr lang="ru-RU" sz="2800" dirty="0" err="1">
                <a:solidFill>
                  <a:schemeClr val="tx1"/>
                </a:solidFill>
              </a:rPr>
              <a:t>Большеусинской</a:t>
            </a:r>
            <a:r>
              <a:rPr lang="ru-RU" sz="2800" dirty="0">
                <a:solidFill>
                  <a:schemeClr val="tx1"/>
                </a:solidFill>
              </a:rPr>
              <a:t> СОШ, </a:t>
            </a:r>
            <a:r>
              <a:rPr lang="ru-RU" sz="2800" dirty="0" err="1">
                <a:solidFill>
                  <a:schemeClr val="tx1"/>
                </a:solidFill>
              </a:rPr>
              <a:t>Куединской</a:t>
            </a:r>
            <a:r>
              <a:rPr lang="ru-RU" sz="2800" dirty="0">
                <a:solidFill>
                  <a:schemeClr val="tx1"/>
                </a:solidFill>
              </a:rPr>
              <a:t> СОШ №1 им. П.П. Балахнина, </a:t>
            </a:r>
            <a:r>
              <a:rPr lang="ru-RU" sz="2800" dirty="0" err="1">
                <a:solidFill>
                  <a:schemeClr val="tx1"/>
                </a:solidFill>
              </a:rPr>
              <a:t>Куединской</a:t>
            </a:r>
            <a:r>
              <a:rPr lang="ru-RU" sz="2800" dirty="0">
                <a:solidFill>
                  <a:schemeClr val="tx1"/>
                </a:solidFill>
              </a:rPr>
              <a:t> СОШ №2-БШ, </a:t>
            </a:r>
            <a:r>
              <a:rPr lang="ru-RU" sz="2800" dirty="0" err="1">
                <a:solidFill>
                  <a:schemeClr val="tx1"/>
                </a:solidFill>
              </a:rPr>
              <a:t>Ошьинской</a:t>
            </a:r>
            <a:r>
              <a:rPr lang="ru-RU" sz="2800" dirty="0">
                <a:solidFill>
                  <a:schemeClr val="tx1"/>
                </a:solidFill>
              </a:rPr>
              <a:t> СОШ-БШ, </a:t>
            </a:r>
            <a:r>
              <a:rPr lang="ru-RU" sz="2800" dirty="0" err="1">
                <a:solidFill>
                  <a:schemeClr val="tx1"/>
                </a:solidFill>
              </a:rPr>
              <a:t>Бикбардинской</a:t>
            </a:r>
            <a:r>
              <a:rPr lang="ru-RU" sz="2800" dirty="0">
                <a:solidFill>
                  <a:schemeClr val="tx1"/>
                </a:solidFill>
              </a:rPr>
              <a:t> ООШ, </a:t>
            </a:r>
            <a:r>
              <a:rPr lang="ru-RU" sz="2800" dirty="0" err="1">
                <a:solidFill>
                  <a:schemeClr val="tx1"/>
                </a:solidFill>
              </a:rPr>
              <a:t>Госконзаводской</a:t>
            </a:r>
            <a:r>
              <a:rPr lang="ru-RU" sz="2800" dirty="0">
                <a:solidFill>
                  <a:schemeClr val="tx1"/>
                </a:solidFill>
              </a:rPr>
              <a:t> СОШ, Детском саду №5, Детском саду №8.</a:t>
            </a:r>
            <a:br>
              <a:rPr lang="ru-RU" sz="2800" dirty="0">
                <a:solidFill>
                  <a:schemeClr val="tx1"/>
                </a:solidFill>
                <a:highlight>
                  <a:srgbClr val="FFFF00"/>
                </a:highlight>
              </a:rPr>
            </a:b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</a:rPr>
              <a:t>    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+mn-lt"/>
              </a:rPr>
              <a:t>Предложения по 3 вопросу: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9709" y="1845734"/>
            <a:ext cx="10792691" cy="4347248"/>
          </a:xfrm>
        </p:spPr>
        <p:txBody>
          <a:bodyPr rtlCol="0">
            <a:normAutofit fontScale="92500" lnSpcReduction="10000"/>
          </a:bodyPr>
          <a:lstStyle/>
          <a:p>
            <a:pPr marL="91440" indent="-91440" fontAlgn="auto">
              <a:defRPr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5. 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Руководителям образовательных организаций с целью выполнения прогнозных значений показателей муниципальной системы управления качеством образования в Куединском МО во 2 полугодии 2024 года организовать работу по обеспечению выполнения показателя охвата дополнительным образованием детей с ОВЗ, обучающихся, стоящих на учете в группе риска и находящихся в СОП, через привлечение их в деятельность школьных спортивных клубов, детских общественных объединений, театров, реализацию дополнительных общеобразовательных программ по сертификатам и др.</a:t>
            </a:r>
          </a:p>
          <a:p>
            <a:pPr marL="91440" indent="-91440" fontAlgn="auto">
              <a:defRPr/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6. 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Рекомендовать управлению муниципальными учреждениями администрации Куединского муниципального округа во 2 полугодии 2024 года </a:t>
            </a:r>
            <a:r>
              <a:rPr lang="ru-RU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принять меры 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по обеспечению показателей охвата детей с ОВЗ, обучающихся, стоящих на учете в группе риска и находящихся в СОП, дополнительным образованием в МБОУ «Ошьинская СОШ-БШ», МБОУ «Большегондырская СОШ», МБОУ «Куединская СОШ №2-БШ», МБОУ «</a:t>
            </a:r>
            <a:r>
              <a:rPr lang="ru-RU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Большеусинская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СОШ», МБОУ «Куединская СОШ №1 им. П.П. Балахнина», МБОУ «</a:t>
            </a:r>
            <a:r>
              <a:rPr lang="ru-RU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Бикбардинская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ООШ», МБОУ «</a:t>
            </a:r>
            <a:r>
              <a:rPr lang="ru-RU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Госконзаводская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СОШ», МБДОУ «Детский сад №5», МБДОУ «Детский сад №8».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6963" y="758825"/>
            <a:ext cx="10058400" cy="35655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4. Подведение итогов работы МОЦ в 2023-2024 учебном году</a:t>
            </a:r>
            <a:br>
              <a:rPr lang="ru-RU" dirty="0">
                <a:latin typeface="Arial Narrow" pitchFamily="34" charset="0"/>
              </a:rPr>
            </a:br>
            <a:endParaRPr lang="ru-RU" dirty="0"/>
          </a:p>
        </p:txBody>
      </p:sp>
      <p:sp>
        <p:nvSpPr>
          <p:cNvPr id="39938" name="Прямоугольник 2"/>
          <p:cNvSpPr>
            <a:spLocks noChangeArrowheads="1"/>
          </p:cNvSpPr>
          <p:nvPr/>
        </p:nvSpPr>
        <p:spPr bwMode="auto">
          <a:xfrm>
            <a:off x="5059363" y="4587875"/>
            <a:ext cx="609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400"/>
              <a:t>Смотреть информационную справку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+mn-lt"/>
              </a:rPr>
              <a:t>Предложение по 4 вопросу:</a:t>
            </a:r>
          </a:p>
        </p:txBody>
      </p:sp>
      <p:sp>
        <p:nvSpPr>
          <p:cNvPr id="30722" name="Rectangle 3"/>
          <p:cNvSpPr>
            <a:spLocks noGrp="1"/>
          </p:cNvSpPr>
          <p:nvPr>
            <p:ph idx="1"/>
          </p:nvPr>
        </p:nvSpPr>
        <p:spPr>
          <a:xfrm>
            <a:off x="1081088" y="2259013"/>
            <a:ext cx="10074275" cy="3609975"/>
          </a:xfrm>
        </p:spPr>
        <p:txBody>
          <a:bodyPr rtlCol="0">
            <a:normAutofit/>
          </a:bodyPr>
          <a:lstStyle/>
          <a:p>
            <a:pPr marL="0" indent="0" fontAlgn="auto">
              <a:buFont typeface="Calibri" pitchFamily="34" charset="0"/>
              <a:buNone/>
              <a:defRPr/>
            </a:pP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7. </a:t>
            </a:r>
            <a:r>
              <a:rPr lang="ru-RU" sz="2800" dirty="0">
                <a:solidFill>
                  <a:schemeClr val="tx1"/>
                </a:solidFill>
                <a:latin typeface="Arial Narrow" panose="020B0606020202030204" pitchFamily="34" charset="0"/>
              </a:rPr>
              <a:t>Признать работу МОЦ в 2023-2024 учебном году удовлетворительной.</a:t>
            </a:r>
          </a:p>
          <a:p>
            <a:pPr marL="533400" indent="-533400" fontAlgn="auto"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1770</TotalTime>
  <Words>3409</Words>
  <Application>Microsoft Office PowerPoint</Application>
  <PresentationFormat>Широкоэкранный</PresentationFormat>
  <Paragraphs>791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Arial Narrow</vt:lpstr>
      <vt:lpstr>Calibri</vt:lpstr>
      <vt:lpstr>Calibri Light</vt:lpstr>
      <vt:lpstr>Times New Roman</vt:lpstr>
      <vt:lpstr>Wingdings</vt:lpstr>
      <vt:lpstr>Ретро</vt:lpstr>
      <vt:lpstr>Заседание МОЦ №2 (20.06.2024 г.) </vt:lpstr>
      <vt:lpstr>1. Анализ ситуации по показателям занятости обучающихся в ДО                    за 1 полугодие 2024 г. </vt:lpstr>
      <vt:lpstr>Количество и доля обучающихся, занимающихся  в системе дополнительного образования по уровням обучения</vt:lpstr>
      <vt:lpstr>Анализ достижения прогнозные значения показателей муниципальной системы управления качеством образования в Куединском МО</vt:lpstr>
      <vt:lpstr>Количество и доля обучающихся,  посещающих занятия по техническому творчеству по уровням образования </vt:lpstr>
      <vt:lpstr>Анализ достижения прогнозные значения показателей муниципальной системы управления качеством образования в Куединском МО</vt:lpstr>
      <vt:lpstr>О реализации ДОП по сертификатам  в 1 полугодии 2024 года</vt:lpstr>
      <vt:lpstr>О реализации ДОП по сертификатам в 1 полугодии 2024 г.</vt:lpstr>
      <vt:lpstr>Презентация PowerPoint</vt:lpstr>
      <vt:lpstr>Презентация PowerPoint</vt:lpstr>
      <vt:lpstr>Презентация PowerPoint</vt:lpstr>
      <vt:lpstr>Реализация программ ДО с использованием сертификатов в 1 полугодии 2024 года</vt:lpstr>
      <vt:lpstr>О презентационной площадке</vt:lpstr>
      <vt:lpstr>Выводы:</vt:lpstr>
      <vt:lpstr>Предложения по 1 вопросу:</vt:lpstr>
      <vt:lpstr>2. Анализ заполнения АЭС «ЭПОС.Дополнительное образование» </vt:lpstr>
      <vt:lpstr>Персонифицированный охват  детей ДО в 1 полугодии 2024 г.:</vt:lpstr>
      <vt:lpstr>Презентация PowerPoint</vt:lpstr>
      <vt:lpstr>Выводы:</vt:lpstr>
      <vt:lpstr>Предложения по 2 вопросу</vt:lpstr>
      <vt:lpstr>3. Об охвате детей с ОВЗ, детей группы риска и детей, находящихся в СОП, в дополнительном образовании </vt:lpstr>
      <vt:lpstr>Охват детей с ОВЗ, ГР и СОП в возрасте 5-18 лет ДО </vt:lpstr>
      <vt:lpstr>Анализ достижения прогнозные значения показателей муниципальной системы управления качеством образования в Куединском МО</vt:lpstr>
      <vt:lpstr>Выводы: </vt:lpstr>
      <vt:lpstr>Предложения по 3 вопросу:</vt:lpstr>
      <vt:lpstr>4. Подведение итогов работы МОЦ в 2023-2024 учебном году </vt:lpstr>
      <vt:lpstr>Предложение по 4 вопросу: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Проведение заседания МОЦ: - Анализ ситуации по показателям занятости обучающихся в ДО за 1 полугодие 2023 г. - Результаты ежемесячного мониторинга охвата детей ДО. - Об охвате детей в возрасте от 5 до18 лет с ОВЗ дополнительным образованием. - Об охвате детей в возрасте от 5 до 18 лет, отнесенных к группе риска социально опасного положения и детей, находящихся в СОП дополнительным образованием. - Подведение итогов работы МОЦ в 2022- 2023 учебном году. </dc:title>
  <dc:creator>Пользователь</dc:creator>
  <cp:lastModifiedBy>РМЦ</cp:lastModifiedBy>
  <cp:revision>90</cp:revision>
  <cp:lastPrinted>2024-06-19T09:24:53Z</cp:lastPrinted>
  <dcterms:created xsi:type="dcterms:W3CDTF">2023-06-13T03:10:37Z</dcterms:created>
  <dcterms:modified xsi:type="dcterms:W3CDTF">2024-06-21T13:05:48Z</dcterms:modified>
</cp:coreProperties>
</file>